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305" r:id="rId13"/>
    <p:sldId id="269" r:id="rId14"/>
    <p:sldId id="270" r:id="rId15"/>
    <p:sldId id="302" r:id="rId16"/>
    <p:sldId id="273" r:id="rId17"/>
    <p:sldId id="272" r:id="rId18"/>
    <p:sldId id="271" r:id="rId19"/>
    <p:sldId id="274" r:id="rId20"/>
    <p:sldId id="275" r:id="rId21"/>
    <p:sldId id="276" r:id="rId22"/>
    <p:sldId id="267" r:id="rId23"/>
    <p:sldId id="268" r:id="rId24"/>
    <p:sldId id="304" r:id="rId25"/>
    <p:sldId id="309" r:id="rId26"/>
    <p:sldId id="310" r:id="rId27"/>
    <p:sldId id="311" r:id="rId28"/>
    <p:sldId id="279" r:id="rId29"/>
    <p:sldId id="277" r:id="rId30"/>
    <p:sldId id="280" r:id="rId31"/>
    <p:sldId id="281" r:id="rId32"/>
    <p:sldId id="282" r:id="rId33"/>
    <p:sldId id="283" r:id="rId34"/>
    <p:sldId id="285" r:id="rId35"/>
    <p:sldId id="284" r:id="rId36"/>
    <p:sldId id="286" r:id="rId37"/>
    <p:sldId id="287" r:id="rId38"/>
    <p:sldId id="288" r:id="rId39"/>
    <p:sldId id="289" r:id="rId40"/>
    <p:sldId id="291" r:id="rId41"/>
    <p:sldId id="293" r:id="rId42"/>
    <p:sldId id="292" r:id="rId43"/>
    <p:sldId id="294" r:id="rId44"/>
    <p:sldId id="295" r:id="rId45"/>
    <p:sldId id="298" r:id="rId46"/>
    <p:sldId id="296" r:id="rId47"/>
    <p:sldId id="299" r:id="rId48"/>
    <p:sldId id="300" r:id="rId49"/>
    <p:sldId id="303" r:id="rId50"/>
  </p:sldIdLst>
  <p:sldSz cx="9144000" cy="6858000" type="screen4x3"/>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A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1912" y="-11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198E5DE-A4DC-4681-B5DF-9FC3F229FD2E}" type="datetimeFigureOut">
              <a:rPr lang="x-none" smtClean="0"/>
              <a:pPr/>
              <a:t>10/28/13</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8DE1963-8BAE-473D-AA72-DC6C41A74E95}" type="slidenum">
              <a:rPr lang="x-none" smtClean="0"/>
              <a:pPr/>
              <a:t>‹#›</a:t>
            </a:fld>
            <a:endParaRPr lang="x-none"/>
          </a:p>
        </p:txBody>
      </p:sp>
    </p:spTree>
    <p:extLst>
      <p:ext uri="{BB962C8B-B14F-4D97-AF65-F5344CB8AC3E}">
        <p14:creationId xmlns:p14="http://schemas.microsoft.com/office/powerpoint/2010/main" val="4276800548"/>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10"/>
          </p:nvPr>
        </p:nvSpPr>
        <p:spPr/>
        <p:txBody>
          <a:bodyPr/>
          <a:lstStyle/>
          <a:p>
            <a:fld id="{A198E5DE-A4DC-4681-B5DF-9FC3F229FD2E}" type="datetimeFigureOut">
              <a:rPr lang="x-none" smtClean="0"/>
              <a:pPr/>
              <a:t>10/28/13</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8DE1963-8BAE-473D-AA72-DC6C41A74E95}" type="slidenum">
              <a:rPr lang="x-none" smtClean="0"/>
              <a:pPr/>
              <a:t>‹#›</a:t>
            </a:fld>
            <a:endParaRPr lang="x-none"/>
          </a:p>
        </p:txBody>
      </p:sp>
    </p:spTree>
    <p:extLst>
      <p:ext uri="{BB962C8B-B14F-4D97-AF65-F5344CB8AC3E}">
        <p14:creationId xmlns:p14="http://schemas.microsoft.com/office/powerpoint/2010/main" val="1999345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x-non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10"/>
          </p:nvPr>
        </p:nvSpPr>
        <p:spPr/>
        <p:txBody>
          <a:bodyPr/>
          <a:lstStyle/>
          <a:p>
            <a:fld id="{A198E5DE-A4DC-4681-B5DF-9FC3F229FD2E}" type="datetimeFigureOut">
              <a:rPr lang="x-none" smtClean="0"/>
              <a:pPr/>
              <a:t>10/28/13</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8DE1963-8BAE-473D-AA72-DC6C41A74E95}" type="slidenum">
              <a:rPr lang="x-none" smtClean="0"/>
              <a:pPr/>
              <a:t>‹#›</a:t>
            </a:fld>
            <a:endParaRPr lang="x-none"/>
          </a:p>
        </p:txBody>
      </p:sp>
    </p:spTree>
    <p:extLst>
      <p:ext uri="{BB962C8B-B14F-4D97-AF65-F5344CB8AC3E}">
        <p14:creationId xmlns:p14="http://schemas.microsoft.com/office/powerpoint/2010/main" val="3442340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10"/>
          </p:nvPr>
        </p:nvSpPr>
        <p:spPr/>
        <p:txBody>
          <a:bodyPr/>
          <a:lstStyle/>
          <a:p>
            <a:fld id="{A198E5DE-A4DC-4681-B5DF-9FC3F229FD2E}" type="datetimeFigureOut">
              <a:rPr lang="x-none" smtClean="0"/>
              <a:pPr/>
              <a:t>10/28/13</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8DE1963-8BAE-473D-AA72-DC6C41A74E95}" type="slidenum">
              <a:rPr lang="x-none" smtClean="0"/>
              <a:pPr/>
              <a:t>‹#›</a:t>
            </a:fld>
            <a:endParaRPr lang="x-none"/>
          </a:p>
        </p:txBody>
      </p:sp>
    </p:spTree>
    <p:extLst>
      <p:ext uri="{BB962C8B-B14F-4D97-AF65-F5344CB8AC3E}">
        <p14:creationId xmlns:p14="http://schemas.microsoft.com/office/powerpoint/2010/main" val="81264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x-non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198E5DE-A4DC-4681-B5DF-9FC3F229FD2E}" type="datetimeFigureOut">
              <a:rPr lang="x-none" smtClean="0"/>
              <a:pPr/>
              <a:t>10/28/13</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8DE1963-8BAE-473D-AA72-DC6C41A74E95}" type="slidenum">
              <a:rPr lang="x-none" smtClean="0"/>
              <a:pPr/>
              <a:t>‹#›</a:t>
            </a:fld>
            <a:endParaRPr lang="x-none"/>
          </a:p>
        </p:txBody>
      </p:sp>
    </p:spTree>
    <p:extLst>
      <p:ext uri="{BB962C8B-B14F-4D97-AF65-F5344CB8AC3E}">
        <p14:creationId xmlns:p14="http://schemas.microsoft.com/office/powerpoint/2010/main" val="651175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5" name="Date Placeholder 4"/>
          <p:cNvSpPr>
            <a:spLocks noGrp="1"/>
          </p:cNvSpPr>
          <p:nvPr>
            <p:ph type="dt" sz="half" idx="10"/>
          </p:nvPr>
        </p:nvSpPr>
        <p:spPr/>
        <p:txBody>
          <a:bodyPr/>
          <a:lstStyle/>
          <a:p>
            <a:fld id="{A198E5DE-A4DC-4681-B5DF-9FC3F229FD2E}" type="datetimeFigureOut">
              <a:rPr lang="x-none" smtClean="0"/>
              <a:pPr/>
              <a:t>10/28/13</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8DE1963-8BAE-473D-AA72-DC6C41A74E95}" type="slidenum">
              <a:rPr lang="x-none" smtClean="0"/>
              <a:pPr/>
              <a:t>‹#›</a:t>
            </a:fld>
            <a:endParaRPr lang="x-none"/>
          </a:p>
        </p:txBody>
      </p:sp>
    </p:spTree>
    <p:extLst>
      <p:ext uri="{BB962C8B-B14F-4D97-AF65-F5344CB8AC3E}">
        <p14:creationId xmlns:p14="http://schemas.microsoft.com/office/powerpoint/2010/main" val="1080071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x-non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7" name="Date Placeholder 6"/>
          <p:cNvSpPr>
            <a:spLocks noGrp="1"/>
          </p:cNvSpPr>
          <p:nvPr>
            <p:ph type="dt" sz="half" idx="10"/>
          </p:nvPr>
        </p:nvSpPr>
        <p:spPr/>
        <p:txBody>
          <a:bodyPr/>
          <a:lstStyle/>
          <a:p>
            <a:fld id="{A198E5DE-A4DC-4681-B5DF-9FC3F229FD2E}" type="datetimeFigureOut">
              <a:rPr lang="x-none" smtClean="0"/>
              <a:pPr/>
              <a:t>10/28/13</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38DE1963-8BAE-473D-AA72-DC6C41A74E95}" type="slidenum">
              <a:rPr lang="x-none" smtClean="0"/>
              <a:pPr/>
              <a:t>‹#›</a:t>
            </a:fld>
            <a:endParaRPr lang="x-none"/>
          </a:p>
        </p:txBody>
      </p:sp>
    </p:spTree>
    <p:extLst>
      <p:ext uri="{BB962C8B-B14F-4D97-AF65-F5344CB8AC3E}">
        <p14:creationId xmlns:p14="http://schemas.microsoft.com/office/powerpoint/2010/main" val="1654833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Date Placeholder 2"/>
          <p:cNvSpPr>
            <a:spLocks noGrp="1"/>
          </p:cNvSpPr>
          <p:nvPr>
            <p:ph type="dt" sz="half" idx="10"/>
          </p:nvPr>
        </p:nvSpPr>
        <p:spPr/>
        <p:txBody>
          <a:bodyPr/>
          <a:lstStyle/>
          <a:p>
            <a:fld id="{A198E5DE-A4DC-4681-B5DF-9FC3F229FD2E}" type="datetimeFigureOut">
              <a:rPr lang="x-none" smtClean="0"/>
              <a:pPr/>
              <a:t>10/28/13</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8DE1963-8BAE-473D-AA72-DC6C41A74E95}" type="slidenum">
              <a:rPr lang="x-none" smtClean="0"/>
              <a:pPr/>
              <a:t>‹#›</a:t>
            </a:fld>
            <a:endParaRPr lang="x-none"/>
          </a:p>
        </p:txBody>
      </p:sp>
    </p:spTree>
    <p:extLst>
      <p:ext uri="{BB962C8B-B14F-4D97-AF65-F5344CB8AC3E}">
        <p14:creationId xmlns:p14="http://schemas.microsoft.com/office/powerpoint/2010/main" val="3271016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98E5DE-A4DC-4681-B5DF-9FC3F229FD2E}" type="datetimeFigureOut">
              <a:rPr lang="x-none" smtClean="0"/>
              <a:pPr/>
              <a:t>10/28/13</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38DE1963-8BAE-473D-AA72-DC6C41A74E95}" type="slidenum">
              <a:rPr lang="x-none" smtClean="0"/>
              <a:pPr/>
              <a:t>‹#›</a:t>
            </a:fld>
            <a:endParaRPr lang="x-none"/>
          </a:p>
        </p:txBody>
      </p:sp>
    </p:spTree>
    <p:extLst>
      <p:ext uri="{BB962C8B-B14F-4D97-AF65-F5344CB8AC3E}">
        <p14:creationId xmlns:p14="http://schemas.microsoft.com/office/powerpoint/2010/main" val="1072166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x-non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98E5DE-A4DC-4681-B5DF-9FC3F229FD2E}" type="datetimeFigureOut">
              <a:rPr lang="x-none" smtClean="0"/>
              <a:pPr/>
              <a:t>10/28/13</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8DE1963-8BAE-473D-AA72-DC6C41A74E95}" type="slidenum">
              <a:rPr lang="x-none" smtClean="0"/>
              <a:pPr/>
              <a:t>‹#›</a:t>
            </a:fld>
            <a:endParaRPr lang="x-none"/>
          </a:p>
        </p:txBody>
      </p:sp>
    </p:spTree>
    <p:extLst>
      <p:ext uri="{BB962C8B-B14F-4D97-AF65-F5344CB8AC3E}">
        <p14:creationId xmlns:p14="http://schemas.microsoft.com/office/powerpoint/2010/main" val="549314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x-non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98E5DE-A4DC-4681-B5DF-9FC3F229FD2E}" type="datetimeFigureOut">
              <a:rPr lang="x-none" smtClean="0"/>
              <a:pPr/>
              <a:t>10/28/13</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8DE1963-8BAE-473D-AA72-DC6C41A74E95}" type="slidenum">
              <a:rPr lang="x-none" smtClean="0"/>
              <a:pPr/>
              <a:t>‹#›</a:t>
            </a:fld>
            <a:endParaRPr lang="x-none"/>
          </a:p>
        </p:txBody>
      </p:sp>
    </p:spTree>
    <p:extLst>
      <p:ext uri="{BB962C8B-B14F-4D97-AF65-F5344CB8AC3E}">
        <p14:creationId xmlns:p14="http://schemas.microsoft.com/office/powerpoint/2010/main" val="113550860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x-non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98E5DE-A4DC-4681-B5DF-9FC3F229FD2E}" type="datetimeFigureOut">
              <a:rPr lang="x-none" smtClean="0"/>
              <a:pPr/>
              <a:t>10/28/13</a:t>
            </a:fld>
            <a:endParaRPr lang="x-non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DE1963-8BAE-473D-AA72-DC6C41A74E95}" type="slidenum">
              <a:rPr lang="x-none" smtClean="0"/>
              <a:pPr/>
              <a:t>‹#›</a:t>
            </a:fld>
            <a:endParaRPr lang="x-none"/>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6446"/>
            <a:ext cx="9144000" cy="6858001"/>
          </a:xfrm>
          <a:prstGeom prst="rect">
            <a:avLst/>
          </a:prstGeom>
        </p:spPr>
      </p:pic>
    </p:spTree>
    <p:extLst>
      <p:ext uri="{BB962C8B-B14F-4D97-AF65-F5344CB8AC3E}">
        <p14:creationId xmlns:p14="http://schemas.microsoft.com/office/powerpoint/2010/main" val="10305206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LeadingMindsExecutiveCoaching.com" TargetMode="External"/><Relationship Id="rId4" Type="http://schemas.openxmlformats.org/officeDocument/2006/relationships/hyperlink" Target="mailto:andrewneitlich@yahoo.com" TargetMode="External"/><Relationship Id="rId5" Type="http://schemas.openxmlformats.org/officeDocument/2006/relationships/hyperlink" Target="mailto:david@drdavidbrendel.com" TargetMode="External"/><Relationship Id="rId1" Type="http://schemas.openxmlformats.org/officeDocument/2006/relationships/slideLayout" Target="../slideLayouts/slideLayout1.xml"/><Relationship Id="rId2" Type="http://schemas.openxmlformats.org/officeDocument/2006/relationships/hyperlink" Target="http://www.centerforexecutivecoaching.co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 Id="rId3" Type="http://schemas.openxmlformats.org/officeDocument/2006/relationships/hyperlink" Target="http://www.centerforexecutivecoaching.com/"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 Id="rId3" Type="http://schemas.openxmlformats.org/officeDocument/2006/relationships/hyperlink" Target="http://www.centerforexecutivecoaching.com/"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hyperlink" Target="http://www.centerforexecutivecoaching.com/"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 Id="rId3" Type="http://schemas.openxmlformats.org/officeDocument/2006/relationships/hyperlink" Target="http://www.centerforexecutivecoaching.com/"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 Id="rId3" Type="http://schemas.openxmlformats.org/officeDocument/2006/relationships/hyperlink" Target="http://www.centerforexecutivecoaching.com/"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 Id="rId3" Type="http://schemas.openxmlformats.org/officeDocument/2006/relationships/hyperlink" Target="http://www.centerforexecutivecoaching.com/"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 Id="rId3" Type="http://schemas.openxmlformats.org/officeDocument/2006/relationships/hyperlink" Target="http://www.centerforexecutivecoaching.com/"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 Id="rId3" Type="http://schemas.openxmlformats.org/officeDocument/2006/relationships/hyperlink" Target="http://www.centerforexecutivecoaching.com/"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centerforexecutivecoaching.com/"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 Id="rId3" Type="http://schemas.openxmlformats.org/officeDocument/2006/relationships/hyperlink" Target="http://www.centerforexecutivecoaching.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centerforexecutivecoaching.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centerforexecutivecoaching.com/"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centerforexecutivecoaching.com/"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 Id="rId3" Type="http://schemas.openxmlformats.org/officeDocument/2006/relationships/hyperlink" Target="http://www.centerforexecutivecoaching.com/"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centerforexecutivecoaching.com/"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hyperlink" Target="http://www.centerforexecutivecoaching.com/"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hyperlink" Target="http://www.centerforexecutivecoaching.com/"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hyperlink" Target="http://www.centerforexecutivecoaching.com/"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hyperlink" Target="http://www.centerforexecutivecoaching.com/"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centerforexecutivecoaching.com/"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 Id="rId3" Type="http://schemas.openxmlformats.org/officeDocument/2006/relationships/hyperlink" Target="http://www.centerforexecutivecoaching.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centerforexecutivecoaching.com/"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 Id="rId3" Type="http://schemas.openxmlformats.org/officeDocument/2006/relationships/hyperlink" Target="http://www.centerforexecutivecoaching.com/"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centerforexecutivecoaching.com/"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centerforexecutivecoaching.com/"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centerforexecutivecoaching.com/"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 Id="rId3" Type="http://schemas.openxmlformats.org/officeDocument/2006/relationships/hyperlink" Target="http://www.centerforexecutivecoaching.com/"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 Id="rId3" Type="http://schemas.openxmlformats.org/officeDocument/2006/relationships/hyperlink" Target="http://www.centerforexecutivecoaching.com/"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centerforexecutivecoaching.com/"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 Id="rId3" Type="http://schemas.openxmlformats.org/officeDocument/2006/relationships/hyperlink" Target="http://www.centerforexecutivecoaching.com/"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 Id="rId3" Type="http://schemas.openxmlformats.org/officeDocument/2006/relationships/hyperlink" Target="http://www.centerforexecutivecoaching.com/"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centerforexecutivecoaching.co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hyperlink" Target="http://www.centerforexecutivecoaching.com/"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 Id="rId3" Type="http://schemas.openxmlformats.org/officeDocument/2006/relationships/hyperlink" Target="http://www.centerforexecutivecoaching.com/"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hyperlink" Target="http://www.centerforexecutivecoaching.com/"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centerforexecutivecoaching.com/"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 Id="rId3" Type="http://schemas.openxmlformats.org/officeDocument/2006/relationships/hyperlink" Target="http://www.centerforexecutivecoaching.com/"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 Id="rId3" Type="http://schemas.openxmlformats.org/officeDocument/2006/relationships/hyperlink" Target="http://www.centerforexecutivecoaching.com/"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 Id="rId3" Type="http://schemas.openxmlformats.org/officeDocument/2006/relationships/hyperlink" Target="http://www.centerforexecutivecoaching.com/"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 Id="rId3" Type="http://schemas.openxmlformats.org/officeDocument/2006/relationships/hyperlink" Target="http://www.centerforexecutivecoaching.com/"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 Id="rId3" Type="http://schemas.openxmlformats.org/officeDocument/2006/relationships/hyperlink" Target="http://www.centerforexecutivecoaching.com/" TargetMode="External"/></Relationships>
</file>

<file path=ppt/slides/_rels/slide48.xml.rels><?xml version="1.0" encoding="UTF-8" standalone="yes"?>
<Relationships xmlns="http://schemas.openxmlformats.org/package/2006/relationships"><Relationship Id="rId11" Type="http://schemas.openxmlformats.org/officeDocument/2006/relationships/image" Target="../media/image39.jpeg"/><Relationship Id="rId12" Type="http://schemas.openxmlformats.org/officeDocument/2006/relationships/image" Target="../media/image40.jpeg"/><Relationship Id="rId13" Type="http://schemas.openxmlformats.org/officeDocument/2006/relationships/hyperlink" Target="http://www.centerforexecutivecoaching.com/" TargetMode="External"/><Relationship Id="rId1" Type="http://schemas.openxmlformats.org/officeDocument/2006/relationships/slideLayout" Target="../slideLayouts/slideLayout1.xml"/><Relationship Id="rId2" Type="http://schemas.openxmlformats.org/officeDocument/2006/relationships/image" Target="../media/image30.png"/><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33.jpeg"/><Relationship Id="rId6" Type="http://schemas.openxmlformats.org/officeDocument/2006/relationships/image" Target="../media/image34.jpeg"/><Relationship Id="rId7" Type="http://schemas.openxmlformats.org/officeDocument/2006/relationships/image" Target="../media/image35.jpeg"/><Relationship Id="rId8" Type="http://schemas.openxmlformats.org/officeDocument/2006/relationships/image" Target="../media/image36.jpeg"/><Relationship Id="rId9" Type="http://schemas.openxmlformats.org/officeDocument/2006/relationships/image" Target="../media/image37.jpeg"/><Relationship Id="rId10" Type="http://schemas.openxmlformats.org/officeDocument/2006/relationships/image" Target="../media/image38.jpeg"/></Relationships>
</file>

<file path=ppt/slides/_rels/slide49.xml.rels><?xml version="1.0" encoding="UTF-8" standalone="yes"?>
<Relationships xmlns="http://schemas.openxmlformats.org/package/2006/relationships"><Relationship Id="rId3" Type="http://schemas.openxmlformats.org/officeDocument/2006/relationships/hyperlink" Target="http://www.LeadingMindsExecutiveCoaching.com" TargetMode="External"/><Relationship Id="rId4" Type="http://schemas.openxmlformats.org/officeDocument/2006/relationships/hyperlink" Target="mailto:andrewneitlich@yahoo.com" TargetMode="External"/><Relationship Id="rId5" Type="http://schemas.openxmlformats.org/officeDocument/2006/relationships/hyperlink" Target="mailto:david@drdavidbrendel.com" TargetMode="External"/><Relationship Id="rId1" Type="http://schemas.openxmlformats.org/officeDocument/2006/relationships/slideLayout" Target="../slideLayouts/slideLayout1.xml"/><Relationship Id="rId2" Type="http://schemas.openxmlformats.org/officeDocument/2006/relationships/hyperlink" Target="http://www.centerforexecutivecoaching.co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hyperlink" Target="http://www.centerforexecutivecoaching.com/"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hyperlink" Target="http://www.centerforexecutivecoaching.com/"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hyperlink" Target="http://www.centerforexecutivecoaching.com/"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centerforexecutivecoaching.com/"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hyperlink" Target="http://www.centerforexecutivecoaching.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323528" y="3356992"/>
            <a:ext cx="8798622" cy="1800200"/>
          </a:xfrm>
          <a:prstGeom prst="roundRect">
            <a:avLst>
              <a:gd name="adj" fmla="val 7919"/>
            </a:avLst>
          </a:prstGeom>
          <a:gradFill>
            <a:gsLst>
              <a:gs pos="28000">
                <a:srgbClr val="E6AC00"/>
              </a:gs>
              <a:gs pos="100000">
                <a:srgbClr val="FFC000"/>
              </a:gs>
            </a:gsLst>
            <a:lin ang="540000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 name="Rectangle 4"/>
          <p:cNvSpPr/>
          <p:nvPr/>
        </p:nvSpPr>
        <p:spPr>
          <a:xfrm>
            <a:off x="0" y="1124744"/>
            <a:ext cx="6479704" cy="936104"/>
          </a:xfrm>
          <a:prstGeom prst="rect">
            <a:avLst/>
          </a:prstGeom>
          <a:gradFill>
            <a:gsLst>
              <a:gs pos="28000">
                <a:schemeClr val="tx2"/>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 name="Rectangle 3"/>
          <p:cNvSpPr/>
          <p:nvPr/>
        </p:nvSpPr>
        <p:spPr>
          <a:xfrm>
            <a:off x="251520" y="1268760"/>
            <a:ext cx="8493130" cy="1151084"/>
          </a:xfrm>
          <a:prstGeom prst="rect">
            <a:avLst/>
          </a:prstGeom>
        </p:spPr>
        <p:txBody>
          <a:bodyPr wrap="none">
            <a:spAutoFit/>
          </a:bodyPr>
          <a:lstStyle/>
          <a:p>
            <a:pPr fontAlgn="base">
              <a:lnSpc>
                <a:spcPct val="70000"/>
              </a:lnSpc>
              <a:spcBef>
                <a:spcPts val="600"/>
              </a:spcBef>
              <a:spcAft>
                <a:spcPct val="0"/>
              </a:spcAft>
              <a:defRPr/>
            </a:pPr>
            <a:r>
              <a:rPr lang="en-US" sz="4400" b="1" dirty="0" smtClean="0">
                <a:latin typeface="Arial" charset="0"/>
                <a:cs typeface="Arial" charset="0"/>
                <a:sym typeface="Arial" charset="0"/>
              </a:rPr>
              <a:t>ICF- Accredited Coach Training</a:t>
            </a:r>
            <a:r>
              <a:rPr lang="en-US" sz="4400" dirty="0" smtClean="0">
                <a:latin typeface="Arial" charset="0"/>
                <a:cs typeface="Arial" charset="0"/>
                <a:sym typeface="Arial" charset="0"/>
              </a:rPr>
              <a:t> </a:t>
            </a:r>
          </a:p>
          <a:p>
            <a:pPr fontAlgn="base">
              <a:lnSpc>
                <a:spcPct val="70000"/>
              </a:lnSpc>
              <a:spcBef>
                <a:spcPts val="600"/>
              </a:spcBef>
              <a:spcAft>
                <a:spcPct val="0"/>
              </a:spcAft>
              <a:defRPr/>
            </a:pPr>
            <a:r>
              <a:rPr lang="en-US" sz="4400" dirty="0" smtClean="0">
                <a:latin typeface="Arial" charset="0"/>
                <a:cs typeface="Arial" charset="0"/>
                <a:sym typeface="Arial" charset="0"/>
              </a:rPr>
              <a:t>For Mental Health Professionals</a:t>
            </a:r>
            <a:endParaRPr lang="en-US" sz="4400" b="1" dirty="0" smtClean="0">
              <a:effectLst>
                <a:outerShdw blurRad="38100" dist="38100" dir="2700000" algn="tl">
                  <a:srgbClr val="000000">
                    <a:alpha val="43137"/>
                  </a:srgbClr>
                </a:outerShdw>
              </a:effectLst>
              <a:latin typeface="Arial" charset="0"/>
              <a:cs typeface="Arial" charset="0"/>
              <a:sym typeface="Arial" charset="0"/>
            </a:endParaRPr>
          </a:p>
        </p:txBody>
      </p:sp>
      <p:sp>
        <p:nvSpPr>
          <p:cNvPr id="6" name="Rectangle 5"/>
          <p:cNvSpPr/>
          <p:nvPr/>
        </p:nvSpPr>
        <p:spPr>
          <a:xfrm>
            <a:off x="576064" y="3789040"/>
            <a:ext cx="8567936" cy="1440394"/>
          </a:xfrm>
          <a:prstGeom prst="rect">
            <a:avLst/>
          </a:prstGeom>
        </p:spPr>
        <p:txBody>
          <a:bodyPr wrap="square">
            <a:spAutoFit/>
          </a:bodyPr>
          <a:lstStyle/>
          <a:p>
            <a:pPr fontAlgn="base">
              <a:lnSpc>
                <a:spcPct val="70000"/>
              </a:lnSpc>
              <a:spcBef>
                <a:spcPts val="300"/>
              </a:spcBef>
              <a:spcAft>
                <a:spcPct val="0"/>
              </a:spcAft>
              <a:defRPr/>
            </a:pPr>
            <a:r>
              <a:rPr lang="en-US" sz="2400" b="1" dirty="0">
                <a:latin typeface="Arial" charset="0"/>
                <a:cs typeface="Arial" charset="0"/>
                <a:sym typeface="Arial" charset="0"/>
              </a:rPr>
              <a:t>Andrew </a:t>
            </a:r>
            <a:r>
              <a:rPr lang="en-US" sz="2400" b="1" dirty="0" err="1" smtClean="0">
                <a:latin typeface="Arial" charset="0"/>
                <a:cs typeface="Arial" charset="0"/>
                <a:sym typeface="Arial" charset="0"/>
              </a:rPr>
              <a:t>Neitlich</a:t>
            </a:r>
            <a:r>
              <a:rPr lang="en-US" sz="2400" b="1" dirty="0" smtClean="0">
                <a:latin typeface="Arial" charset="0"/>
                <a:cs typeface="Arial" charset="0"/>
                <a:sym typeface="Arial" charset="0"/>
              </a:rPr>
              <a:t>	</a:t>
            </a:r>
            <a:r>
              <a:rPr lang="en-US" sz="1600" b="1" dirty="0">
                <a:latin typeface="Arial" charset="0"/>
                <a:cs typeface="Arial" charset="0"/>
                <a:sym typeface="Arial" charset="0"/>
              </a:rPr>
              <a:t> </a:t>
            </a:r>
            <a:r>
              <a:rPr lang="en-US" sz="1600" b="1" dirty="0" smtClean="0">
                <a:latin typeface="Arial" charset="0"/>
                <a:cs typeface="Arial" charset="0"/>
                <a:sym typeface="Arial" charset="0"/>
              </a:rPr>
              <a:t>   	 </a:t>
            </a:r>
            <a:r>
              <a:rPr lang="en-US" sz="2400" b="1" dirty="0">
                <a:latin typeface="Arial" charset="0"/>
                <a:cs typeface="Arial" charset="0"/>
                <a:sym typeface="Arial" charset="0"/>
              </a:rPr>
              <a:t> </a:t>
            </a:r>
            <a:r>
              <a:rPr lang="en-US" sz="2400" b="1" dirty="0" smtClean="0">
                <a:latin typeface="Arial" charset="0"/>
                <a:cs typeface="Arial" charset="0"/>
                <a:sym typeface="Arial" charset="0"/>
              </a:rPr>
              <a:t> David Brendel</a:t>
            </a:r>
          </a:p>
          <a:p>
            <a:pPr fontAlgn="base">
              <a:lnSpc>
                <a:spcPct val="70000"/>
              </a:lnSpc>
              <a:spcBef>
                <a:spcPts val="300"/>
              </a:spcBef>
              <a:spcAft>
                <a:spcPct val="0"/>
              </a:spcAft>
              <a:defRPr/>
            </a:pPr>
            <a:r>
              <a:rPr lang="en-US" sz="1600" dirty="0" smtClean="0">
                <a:latin typeface="Arial" charset="0"/>
                <a:cs typeface="Arial" charset="0"/>
                <a:sym typeface="Arial" charset="0"/>
              </a:rPr>
              <a:t>Center for Executive Coaching	    Leading Minds Executive &amp; Personal Coaching</a:t>
            </a:r>
          </a:p>
          <a:p>
            <a:pPr fontAlgn="base">
              <a:lnSpc>
                <a:spcPct val="70000"/>
              </a:lnSpc>
              <a:spcBef>
                <a:spcPts val="300"/>
              </a:spcBef>
              <a:spcAft>
                <a:spcPct val="0"/>
              </a:spcAft>
              <a:defRPr/>
            </a:pPr>
            <a:r>
              <a:rPr lang="en-US" sz="1600" dirty="0" smtClean="0">
                <a:latin typeface="Arial" charset="0"/>
                <a:cs typeface="Arial" charset="0"/>
                <a:sym typeface="Arial" charset="0"/>
                <a:hlinkClick r:id="rId2"/>
              </a:rPr>
              <a:t>www.centerforexecutivecoaching.com</a:t>
            </a:r>
            <a:r>
              <a:rPr lang="en-US" sz="1600" dirty="0" smtClean="0">
                <a:latin typeface="Arial" charset="0"/>
                <a:cs typeface="Arial" charset="0"/>
                <a:sym typeface="Arial" charset="0"/>
              </a:rPr>
              <a:t>	    </a:t>
            </a:r>
            <a:r>
              <a:rPr lang="en-US" sz="1600" dirty="0" smtClean="0">
                <a:latin typeface="Arial" charset="0"/>
                <a:cs typeface="Arial" charset="0"/>
                <a:sym typeface="Arial" charset="0"/>
                <a:hlinkClick r:id="rId3"/>
              </a:rPr>
              <a:t>www.LeadingMindsExecutiveCoaching.com</a:t>
            </a:r>
            <a:endParaRPr lang="en-US" sz="1600" dirty="0" smtClean="0">
              <a:latin typeface="Arial" charset="0"/>
              <a:cs typeface="Arial" charset="0"/>
              <a:sym typeface="Arial" charset="0"/>
            </a:endParaRPr>
          </a:p>
          <a:p>
            <a:pPr fontAlgn="base">
              <a:lnSpc>
                <a:spcPct val="70000"/>
              </a:lnSpc>
              <a:spcBef>
                <a:spcPts val="300"/>
              </a:spcBef>
              <a:spcAft>
                <a:spcPct val="0"/>
              </a:spcAft>
              <a:defRPr/>
            </a:pPr>
            <a:r>
              <a:rPr lang="en-US" sz="1600" dirty="0" smtClean="0">
                <a:latin typeface="Arial" charset="0"/>
                <a:cs typeface="Arial" charset="0"/>
                <a:sym typeface="Arial" charset="0"/>
              </a:rPr>
              <a:t>941</a:t>
            </a:r>
            <a:r>
              <a:rPr lang="en-US" sz="1600" dirty="0">
                <a:latin typeface="Arial" charset="0"/>
                <a:cs typeface="Arial" charset="0"/>
                <a:sym typeface="Arial" charset="0"/>
              </a:rPr>
              <a:t>-539-</a:t>
            </a:r>
            <a:r>
              <a:rPr lang="en-US" sz="1600" dirty="0" smtClean="0">
                <a:latin typeface="Arial" charset="0"/>
                <a:cs typeface="Arial" charset="0"/>
                <a:sym typeface="Arial" charset="0"/>
              </a:rPr>
              <a:t>9623			    617-932-1548</a:t>
            </a:r>
            <a:endParaRPr lang="en-US" sz="1600" dirty="0">
              <a:latin typeface="Arial" charset="0"/>
              <a:cs typeface="Arial" charset="0"/>
              <a:sym typeface="Arial" charset="0"/>
            </a:endParaRPr>
          </a:p>
          <a:p>
            <a:pPr fontAlgn="base">
              <a:lnSpc>
                <a:spcPct val="70000"/>
              </a:lnSpc>
              <a:spcBef>
                <a:spcPts val="300"/>
              </a:spcBef>
              <a:spcAft>
                <a:spcPct val="0"/>
              </a:spcAft>
              <a:defRPr/>
            </a:pPr>
            <a:r>
              <a:rPr lang="en-US" sz="1600" dirty="0">
                <a:latin typeface="Arial" charset="0"/>
                <a:cs typeface="Arial" charset="0"/>
                <a:sym typeface="Arial" charset="0"/>
                <a:hlinkClick r:id="rId4"/>
              </a:rPr>
              <a:t>andrewneitlich@</a:t>
            </a:r>
            <a:r>
              <a:rPr lang="en-US" sz="1600" dirty="0" smtClean="0">
                <a:latin typeface="Arial" charset="0"/>
                <a:cs typeface="Arial" charset="0"/>
                <a:sym typeface="Arial" charset="0"/>
                <a:hlinkClick r:id="rId4"/>
              </a:rPr>
              <a:t>yahoo.com</a:t>
            </a:r>
            <a:r>
              <a:rPr lang="en-US" sz="1600" dirty="0" smtClean="0">
                <a:latin typeface="Arial" charset="0"/>
                <a:cs typeface="Arial" charset="0"/>
                <a:sym typeface="Arial" charset="0"/>
              </a:rPr>
              <a:t>		    </a:t>
            </a:r>
            <a:r>
              <a:rPr lang="en-US" sz="1600" dirty="0" smtClean="0">
                <a:latin typeface="Arial" charset="0"/>
                <a:cs typeface="Arial" charset="0"/>
                <a:sym typeface="Arial" charset="0"/>
                <a:hlinkClick r:id="rId5"/>
              </a:rPr>
              <a:t>david@drdavidbrendel.com</a:t>
            </a:r>
            <a:r>
              <a:rPr lang="en-US" sz="1600" dirty="0" smtClean="0">
                <a:latin typeface="Arial" charset="0"/>
                <a:cs typeface="Arial" charset="0"/>
                <a:sym typeface="Arial" charset="0"/>
              </a:rPr>
              <a:t> </a:t>
            </a:r>
          </a:p>
          <a:p>
            <a:pPr fontAlgn="base">
              <a:lnSpc>
                <a:spcPct val="70000"/>
              </a:lnSpc>
              <a:spcBef>
                <a:spcPts val="300"/>
              </a:spcBef>
              <a:spcAft>
                <a:spcPct val="0"/>
              </a:spcAft>
              <a:defRPr/>
            </a:pPr>
            <a:endParaRPr lang="en-US" dirty="0">
              <a:latin typeface="Arial" charset="0"/>
              <a:cs typeface="Arial" charset="0"/>
              <a:sym typeface="Arial" charset="0"/>
            </a:endParaRPr>
          </a:p>
        </p:txBody>
      </p:sp>
    </p:spTree>
    <p:extLst>
      <p:ext uri="{BB962C8B-B14F-4D97-AF65-F5344CB8AC3E}">
        <p14:creationId xmlns:p14="http://schemas.microsoft.com/office/powerpoint/2010/main" val="18959059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826" y="636945"/>
            <a:ext cx="7111106" cy="559807"/>
          </a:xfrm>
          <a:prstGeom prst="rect">
            <a:avLst/>
          </a:prstGeom>
          <a:gradFill>
            <a:gsLst>
              <a:gs pos="28000">
                <a:srgbClr val="DAA600"/>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Rectangle 1"/>
          <p:cNvSpPr/>
          <p:nvPr/>
        </p:nvSpPr>
        <p:spPr>
          <a:xfrm>
            <a:off x="-18826" y="560874"/>
            <a:ext cx="6336704" cy="707886"/>
          </a:xfrm>
          <a:prstGeom prst="rect">
            <a:avLst/>
          </a:prstGeom>
        </p:spPr>
        <p:txBody>
          <a:bodyPr wrap="square">
            <a:spAutoFit/>
          </a:bodyPr>
          <a:lstStyle/>
          <a:p>
            <a:r>
              <a:rPr lang="en-US" sz="4000" smtClean="0">
                <a:solidFill>
                  <a:schemeClr val="bg1"/>
                </a:solidFill>
                <a:latin typeface="Arial Rounded MT Bold" pitchFamily="34" charset="0"/>
                <a:cs typeface="Arial" charset="0"/>
                <a:sym typeface="Arial" charset="0"/>
              </a:rPr>
              <a:t>CHALLENGE 5</a:t>
            </a:r>
          </a:p>
        </p:txBody>
      </p:sp>
      <p:sp>
        <p:nvSpPr>
          <p:cNvPr id="6" name="Rectangle 5"/>
          <p:cNvSpPr/>
          <p:nvPr/>
        </p:nvSpPr>
        <p:spPr>
          <a:xfrm>
            <a:off x="102665" y="1268760"/>
            <a:ext cx="3634328" cy="707886"/>
          </a:xfrm>
          <a:prstGeom prst="rect">
            <a:avLst/>
          </a:prstGeom>
        </p:spPr>
        <p:txBody>
          <a:bodyPr wrap="none">
            <a:spAutoFit/>
          </a:bodyPr>
          <a:lstStyle/>
          <a:p>
            <a:r>
              <a:rPr lang="en-US" sz="4000" b="1" smtClean="0">
                <a:solidFill>
                  <a:schemeClr val="tx2"/>
                </a:solidFill>
              </a:rPr>
              <a:t>Don’t</a:t>
            </a:r>
            <a:r>
              <a:rPr lang="en-US" sz="3200" b="1" smtClean="0">
                <a:solidFill>
                  <a:schemeClr val="tx2"/>
                </a:solidFill>
              </a:rPr>
              <a:t> </a:t>
            </a:r>
            <a:r>
              <a:rPr lang="en-US" sz="3600" b="1" smtClean="0">
                <a:solidFill>
                  <a:schemeClr val="tx2"/>
                </a:solidFill>
              </a:rPr>
              <a:t>burn out!</a:t>
            </a:r>
            <a:endParaRPr lang="x-none" sz="900" b="1">
              <a:solidFill>
                <a:schemeClr val="tx2"/>
              </a:solidFill>
            </a:endParaRPr>
          </a:p>
        </p:txBody>
      </p:sp>
      <p:sp>
        <p:nvSpPr>
          <p:cNvPr id="11" name="Rectangle 10"/>
          <p:cNvSpPr/>
          <p:nvPr/>
        </p:nvSpPr>
        <p:spPr>
          <a:xfrm>
            <a:off x="4644008" y="2276872"/>
            <a:ext cx="4464496" cy="3877985"/>
          </a:xfrm>
          <a:prstGeom prst="rect">
            <a:avLst/>
          </a:prstGeom>
        </p:spPr>
        <p:txBody>
          <a:bodyPr wrap="square">
            <a:spAutoFit/>
          </a:bodyPr>
          <a:lstStyle/>
          <a:p>
            <a:pPr marL="285750" indent="-285750">
              <a:spcBef>
                <a:spcPts val="1200"/>
              </a:spcBef>
              <a:buClr>
                <a:srgbClr val="FFC000"/>
              </a:buClr>
              <a:buFont typeface="Wingdings" pitchFamily="2" charset="2"/>
              <a:buChar char="§"/>
            </a:pPr>
            <a:r>
              <a:rPr lang="en-US" dirty="0" smtClean="0"/>
              <a:t>Past 10 years: Doubling of the % of Americans affected by stress</a:t>
            </a:r>
          </a:p>
          <a:p>
            <a:pPr marL="285750" indent="-285750">
              <a:spcBef>
                <a:spcPts val="1200"/>
              </a:spcBef>
              <a:buClr>
                <a:srgbClr val="FFC000"/>
              </a:buClr>
              <a:buFont typeface="Wingdings" pitchFamily="2" charset="2"/>
              <a:buChar char="§"/>
            </a:pPr>
            <a:r>
              <a:rPr lang="en-US" dirty="0" smtClean="0"/>
              <a:t>53% of Americans overtired and overwhelmed by work</a:t>
            </a:r>
          </a:p>
          <a:p>
            <a:pPr marL="285750" indent="-285750">
              <a:spcBef>
                <a:spcPts val="1200"/>
              </a:spcBef>
              <a:buClr>
                <a:srgbClr val="FFC000"/>
              </a:buClr>
              <a:buFont typeface="Wingdings" pitchFamily="2" charset="2"/>
              <a:buChar char="§"/>
            </a:pPr>
            <a:r>
              <a:rPr lang="en-US" dirty="0" smtClean="0"/>
              <a:t>Among executives: 9% increase in mood stabilizing prescription drugs; 18% increase in alcohol consumption; 23% increase in divorce rate; 50% report feeling hopeless about dealing with the current challenges of leading</a:t>
            </a:r>
          </a:p>
          <a:p>
            <a:pPr marL="285750" indent="-285750">
              <a:spcBef>
                <a:spcPts val="1200"/>
              </a:spcBef>
              <a:buClr>
                <a:srgbClr val="FFC000"/>
              </a:buClr>
              <a:buFont typeface="Wingdings" pitchFamily="2" charset="2"/>
              <a:buChar char="§"/>
            </a:pPr>
            <a:r>
              <a:rPr lang="en-US" dirty="0" smtClean="0"/>
              <a:t>Trend since 2001: More executives than ever before declining promotions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60848"/>
            <a:ext cx="5715000" cy="4533900"/>
          </a:xfrm>
          <a:prstGeom prst="rect">
            <a:avLst/>
          </a:prstGeom>
        </p:spPr>
      </p:pic>
      <p:sp>
        <p:nvSpPr>
          <p:cNvPr id="8" name="Rectangle 7"/>
          <p:cNvSpPr/>
          <p:nvPr/>
        </p:nvSpPr>
        <p:spPr>
          <a:xfrm>
            <a:off x="6357879" y="6536377"/>
            <a:ext cx="2750625" cy="276999"/>
          </a:xfrm>
          <a:prstGeom prst="rect">
            <a:avLst/>
          </a:prstGeom>
          <a:solidFill>
            <a:schemeClr val="bg1"/>
          </a:solidFill>
        </p:spPr>
        <p:txBody>
          <a:bodyPr wrap="none">
            <a:spAutoFit/>
          </a:bodyPr>
          <a:lstStyle/>
          <a:p>
            <a:r>
              <a:rPr lang="x-none" sz="1200">
                <a:hlinkClick r:id="rId3"/>
              </a:rPr>
              <a:t>www.centerforexecutivecoaching.com</a:t>
            </a:r>
            <a:endParaRPr lang="x-none" sz="1200"/>
          </a:p>
        </p:txBody>
      </p:sp>
    </p:spTree>
    <p:extLst>
      <p:ext uri="{BB962C8B-B14F-4D97-AF65-F5344CB8AC3E}">
        <p14:creationId xmlns:p14="http://schemas.microsoft.com/office/powerpoint/2010/main" val="25585051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8826" y="420921"/>
            <a:ext cx="9162826" cy="1135871"/>
          </a:xfrm>
          <a:prstGeom prst="rect">
            <a:avLst/>
          </a:prstGeom>
          <a:gradFill>
            <a:gsLst>
              <a:gs pos="28000">
                <a:srgbClr val="DAA600"/>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1604" y="1484784"/>
            <a:ext cx="6350817" cy="4752528"/>
          </a:xfrm>
          <a:prstGeom prst="rect">
            <a:avLst/>
          </a:prstGeom>
        </p:spPr>
      </p:pic>
      <p:sp>
        <p:nvSpPr>
          <p:cNvPr id="2" name="Rectangle 1"/>
          <p:cNvSpPr/>
          <p:nvPr/>
        </p:nvSpPr>
        <p:spPr>
          <a:xfrm>
            <a:off x="-18826" y="332656"/>
            <a:ext cx="7903194" cy="1323439"/>
          </a:xfrm>
          <a:prstGeom prst="rect">
            <a:avLst/>
          </a:prstGeom>
        </p:spPr>
        <p:txBody>
          <a:bodyPr wrap="square">
            <a:spAutoFit/>
          </a:bodyPr>
          <a:lstStyle/>
          <a:p>
            <a:pPr>
              <a:spcBef>
                <a:spcPts val="600"/>
              </a:spcBef>
            </a:pPr>
            <a:r>
              <a:rPr lang="en-US" sz="4400" smtClean="0">
                <a:solidFill>
                  <a:schemeClr val="bg1"/>
                </a:solidFill>
                <a:latin typeface="Arial Rounded MT Bold" pitchFamily="34" charset="0"/>
                <a:cs typeface="Arial" charset="0"/>
                <a:sym typeface="Arial" charset="0"/>
              </a:rPr>
              <a:t>The Presenting </a:t>
            </a:r>
            <a:r>
              <a:rPr lang="en-US" sz="4400" b="1" smtClean="0">
                <a:solidFill>
                  <a:schemeClr val="bg1"/>
                </a:solidFill>
                <a:latin typeface="Arial Rounded MT Bold" pitchFamily="34" charset="0"/>
                <a:cs typeface="Arial" charset="0"/>
                <a:sym typeface="Arial" charset="0"/>
              </a:rPr>
              <a:t>Problems</a:t>
            </a:r>
            <a:r>
              <a:rPr lang="en-US" sz="4400" b="1" smtClean="0">
                <a:solidFill>
                  <a:schemeClr val="bg1"/>
                </a:solidFill>
                <a:cs typeface="Arial" charset="0"/>
                <a:sym typeface="Arial" charset="0"/>
              </a:rPr>
              <a:t>: </a:t>
            </a:r>
            <a:r>
              <a:rPr lang="en-US" sz="3600" b="1" smtClean="0">
                <a:solidFill>
                  <a:schemeClr val="bg1"/>
                </a:solidFill>
                <a:cs typeface="Arial" charset="0"/>
                <a:sym typeface="Arial" charset="0"/>
              </a:rPr>
              <a:t>Short List</a:t>
            </a:r>
          </a:p>
        </p:txBody>
      </p:sp>
      <p:sp>
        <p:nvSpPr>
          <p:cNvPr id="8" name="Rectangle 7"/>
          <p:cNvSpPr/>
          <p:nvPr/>
        </p:nvSpPr>
        <p:spPr>
          <a:xfrm>
            <a:off x="107504" y="1772816"/>
            <a:ext cx="9073008" cy="4770537"/>
          </a:xfrm>
          <a:prstGeom prst="rect">
            <a:avLst/>
          </a:prstGeom>
        </p:spPr>
        <p:txBody>
          <a:bodyPr wrap="square">
            <a:spAutoFit/>
          </a:bodyPr>
          <a:lstStyle/>
          <a:p>
            <a:pPr marL="285750" indent="-285750">
              <a:buClr>
                <a:srgbClr val="FFC000"/>
              </a:buClr>
              <a:buFont typeface="Wingdings" pitchFamily="2" charset="2"/>
              <a:buChar char="§"/>
            </a:pPr>
            <a:r>
              <a:rPr lang="en-US" sz="1600" smtClean="0"/>
              <a:t>My people don’t do what I need them to do</a:t>
            </a:r>
          </a:p>
          <a:p>
            <a:pPr marL="285750" indent="-285750">
              <a:buClr>
                <a:srgbClr val="FFC000"/>
              </a:buClr>
              <a:buFont typeface="Wingdings" pitchFamily="2" charset="2"/>
              <a:buChar char="§"/>
            </a:pPr>
            <a:r>
              <a:rPr lang="en-US" sz="1600" smtClean="0"/>
              <a:t>The executive team is not moving in the same direction</a:t>
            </a:r>
          </a:p>
          <a:p>
            <a:pPr marL="285750" indent="-285750">
              <a:buClr>
                <a:srgbClr val="FFC000"/>
              </a:buClr>
              <a:buFont typeface="Wingdings" pitchFamily="2" charset="2"/>
              <a:buChar char="§"/>
            </a:pPr>
            <a:r>
              <a:rPr lang="en-US" sz="1600" smtClean="0"/>
              <a:t>I’m having a conflict with a colleague</a:t>
            </a:r>
          </a:p>
          <a:p>
            <a:pPr marL="285750" indent="-285750">
              <a:buClr>
                <a:srgbClr val="FFC000"/>
              </a:buClr>
              <a:buFont typeface="Wingdings" pitchFamily="2" charset="2"/>
              <a:buChar char="§"/>
            </a:pPr>
            <a:r>
              <a:rPr lang="en-US" sz="1600" smtClean="0"/>
              <a:t>The board can’t make up its mind about a strategic decision</a:t>
            </a:r>
          </a:p>
          <a:p>
            <a:pPr marL="285750" indent="-285750">
              <a:buClr>
                <a:srgbClr val="FFC000"/>
              </a:buClr>
              <a:buFont typeface="Wingdings" pitchFamily="2" charset="2"/>
              <a:buChar char="§"/>
            </a:pPr>
            <a:r>
              <a:rPr lang="en-US" sz="1600" smtClean="0"/>
              <a:t>It takes too long to get things done</a:t>
            </a:r>
          </a:p>
          <a:p>
            <a:pPr marL="285750" indent="-285750">
              <a:buClr>
                <a:srgbClr val="FFC000"/>
              </a:buClr>
              <a:buFont typeface="Wingdings" pitchFamily="2" charset="2"/>
              <a:buChar char="§"/>
            </a:pPr>
            <a:r>
              <a:rPr lang="en-US" sz="1600" smtClean="0"/>
              <a:t>We are not innovating fast enough</a:t>
            </a:r>
          </a:p>
          <a:p>
            <a:pPr marL="285750" indent="-285750">
              <a:buClr>
                <a:srgbClr val="FFC000"/>
              </a:buClr>
              <a:buFont typeface="Wingdings" pitchFamily="2" charset="2"/>
              <a:buChar char="§"/>
            </a:pPr>
            <a:r>
              <a:rPr lang="en-US" sz="1600" smtClean="0"/>
              <a:t>My boss and I are not on the same page</a:t>
            </a:r>
          </a:p>
          <a:p>
            <a:pPr marL="285750" indent="-285750">
              <a:buClr>
                <a:srgbClr val="FFC000"/>
              </a:buClr>
              <a:buFont typeface="Wingdings" pitchFamily="2" charset="2"/>
              <a:buChar char="§"/>
            </a:pPr>
            <a:r>
              <a:rPr lang="en-US" sz="1600" smtClean="0"/>
              <a:t>My career trajectory has hit a plateau</a:t>
            </a:r>
          </a:p>
          <a:p>
            <a:pPr marL="285750" indent="-285750">
              <a:buClr>
                <a:srgbClr val="FFC000"/>
              </a:buClr>
              <a:buFont typeface="Wingdings" pitchFamily="2" charset="2"/>
              <a:buChar char="§"/>
            </a:pPr>
            <a:r>
              <a:rPr lang="en-US" sz="1600" smtClean="0"/>
              <a:t>I am burning out (and so is my team)</a:t>
            </a:r>
          </a:p>
          <a:p>
            <a:pPr marL="285750" indent="-285750">
              <a:buClr>
                <a:srgbClr val="FFC000"/>
              </a:buClr>
              <a:buFont typeface="Wingdings" pitchFamily="2" charset="2"/>
              <a:buChar char="§"/>
            </a:pPr>
            <a:r>
              <a:rPr lang="en-US" sz="1600" smtClean="0"/>
              <a:t>I need to assimilate into a new culture (new country, new corporate culture)</a:t>
            </a:r>
          </a:p>
          <a:p>
            <a:pPr marL="285750" indent="-285750">
              <a:buClr>
                <a:srgbClr val="FFC000"/>
              </a:buClr>
              <a:buFont typeface="Wingdings" pitchFamily="2" charset="2"/>
              <a:buChar char="§"/>
            </a:pPr>
            <a:r>
              <a:rPr lang="en-US" sz="1600" smtClean="0"/>
              <a:t>We don’t have a strategy</a:t>
            </a:r>
          </a:p>
          <a:p>
            <a:pPr marL="285750" indent="-285750">
              <a:buClr>
                <a:srgbClr val="FFC000"/>
              </a:buClr>
              <a:buFont typeface="Wingdings" pitchFamily="2" charset="2"/>
              <a:buChar char="§"/>
            </a:pPr>
            <a:r>
              <a:rPr lang="en-US" sz="1600" smtClean="0"/>
              <a:t>We have a strategy but it isn’t getting done</a:t>
            </a:r>
          </a:p>
          <a:p>
            <a:pPr marL="285750" indent="-285750">
              <a:buClr>
                <a:srgbClr val="FFC000"/>
              </a:buClr>
              <a:buFont typeface="Wingdings" pitchFamily="2" charset="2"/>
              <a:buChar char="§"/>
            </a:pPr>
            <a:r>
              <a:rPr lang="en-US" sz="1600" smtClean="0"/>
              <a:t>Turnover is high and good people keep leaving</a:t>
            </a:r>
          </a:p>
          <a:p>
            <a:pPr marL="285750" indent="-285750">
              <a:buClr>
                <a:srgbClr val="FFC000"/>
              </a:buClr>
              <a:buFont typeface="Wingdings" pitchFamily="2" charset="2"/>
              <a:buChar char="§"/>
            </a:pPr>
            <a:r>
              <a:rPr lang="en-US" sz="1600" smtClean="0"/>
              <a:t>I need to learn some new skills (influence, more powerful communication….)</a:t>
            </a:r>
          </a:p>
          <a:p>
            <a:pPr marL="285750" indent="-285750">
              <a:buClr>
                <a:srgbClr val="FFC000"/>
              </a:buClr>
              <a:buFont typeface="Wingdings" pitchFamily="2" charset="2"/>
              <a:buChar char="§"/>
            </a:pPr>
            <a:r>
              <a:rPr lang="en-US" sz="1600" smtClean="0"/>
              <a:t>We need to turn around this organization</a:t>
            </a:r>
          </a:p>
          <a:p>
            <a:pPr marL="285750" indent="-285750">
              <a:buClr>
                <a:srgbClr val="FFC000"/>
              </a:buClr>
              <a:buFont typeface="Wingdings" pitchFamily="2" charset="2"/>
              <a:buChar char="§"/>
            </a:pPr>
            <a:r>
              <a:rPr lang="en-US" sz="1600" smtClean="0"/>
              <a:t>We have an opportunity to take things to the next level, and I don’t know how </a:t>
            </a:r>
          </a:p>
          <a:p>
            <a:pPr marL="285750" indent="-285750">
              <a:buClr>
                <a:srgbClr val="FFC000"/>
              </a:buClr>
              <a:buFont typeface="Wingdings" pitchFamily="2" charset="2"/>
              <a:buChar char="§"/>
            </a:pPr>
            <a:r>
              <a:rPr lang="en-US" sz="1600" smtClean="0"/>
              <a:t>The culture needs to change and is resisting my efforts to change it</a:t>
            </a:r>
          </a:p>
          <a:p>
            <a:pPr marL="285750" indent="-285750">
              <a:buClr>
                <a:srgbClr val="FFC000"/>
              </a:buClr>
              <a:buFont typeface="Wingdings" pitchFamily="2" charset="2"/>
              <a:buChar char="§"/>
            </a:pPr>
            <a:r>
              <a:rPr lang="en-US" sz="1600" smtClean="0"/>
              <a:t>I got feedback about a blind spot and I need help changing it</a:t>
            </a:r>
          </a:p>
          <a:p>
            <a:pPr marL="285750" indent="-285750">
              <a:buClr>
                <a:srgbClr val="FFC000"/>
              </a:buClr>
              <a:buFont typeface="Wingdings" pitchFamily="2" charset="2"/>
              <a:buChar char="§"/>
            </a:pPr>
            <a:r>
              <a:rPr lang="en-US" sz="1600" smtClean="0"/>
              <a:t>I need someone to bounce ideas around (a “sparring partner”)</a:t>
            </a:r>
          </a:p>
        </p:txBody>
      </p:sp>
      <p:sp>
        <p:nvSpPr>
          <p:cNvPr id="6" name="Rectangle 5"/>
          <p:cNvSpPr/>
          <p:nvPr/>
        </p:nvSpPr>
        <p:spPr>
          <a:xfrm>
            <a:off x="6357879" y="6536377"/>
            <a:ext cx="2750625" cy="276999"/>
          </a:xfrm>
          <a:prstGeom prst="rect">
            <a:avLst/>
          </a:prstGeom>
          <a:solidFill>
            <a:schemeClr val="bg1"/>
          </a:solidFill>
        </p:spPr>
        <p:txBody>
          <a:bodyPr wrap="none">
            <a:spAutoFit/>
          </a:bodyPr>
          <a:lstStyle/>
          <a:p>
            <a:r>
              <a:rPr lang="x-none" sz="1200">
                <a:hlinkClick r:id="rId3"/>
              </a:rPr>
              <a:t>www.centerforexecutivecoaching.com</a:t>
            </a:r>
            <a:endParaRPr lang="x-none" sz="1200"/>
          </a:p>
        </p:txBody>
      </p:sp>
    </p:spTree>
    <p:extLst>
      <p:ext uri="{BB962C8B-B14F-4D97-AF65-F5344CB8AC3E}">
        <p14:creationId xmlns:p14="http://schemas.microsoft.com/office/powerpoint/2010/main" val="27735860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8826" y="636945"/>
            <a:ext cx="9162826" cy="1135871"/>
          </a:xfrm>
          <a:prstGeom prst="rect">
            <a:avLst/>
          </a:prstGeom>
          <a:gradFill>
            <a:gsLst>
              <a:gs pos="28000">
                <a:srgbClr val="DAA600"/>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2000" y="2112987"/>
            <a:ext cx="6191250" cy="4124325"/>
          </a:xfrm>
          <a:prstGeom prst="rect">
            <a:avLst/>
          </a:prstGeom>
        </p:spPr>
      </p:pic>
      <p:sp>
        <p:nvSpPr>
          <p:cNvPr id="7" name="Rectangle 6"/>
          <p:cNvSpPr/>
          <p:nvPr/>
        </p:nvSpPr>
        <p:spPr>
          <a:xfrm>
            <a:off x="35496" y="560874"/>
            <a:ext cx="6336704" cy="1323439"/>
          </a:xfrm>
          <a:prstGeom prst="rect">
            <a:avLst/>
          </a:prstGeom>
        </p:spPr>
        <p:txBody>
          <a:bodyPr wrap="square">
            <a:spAutoFit/>
          </a:bodyPr>
          <a:lstStyle/>
          <a:p>
            <a:r>
              <a:rPr lang="en-US" sz="4000" b="1" smtClean="0">
                <a:solidFill>
                  <a:schemeClr val="bg1"/>
                </a:solidFill>
                <a:latin typeface="Arial Rounded MT Bold" pitchFamily="34" charset="0"/>
                <a:cs typeface="Arial" charset="0"/>
                <a:sym typeface="Arial" charset="0"/>
              </a:rPr>
              <a:t>Why Executive Coaching Is So Powerful</a:t>
            </a:r>
          </a:p>
        </p:txBody>
      </p:sp>
      <p:sp>
        <p:nvSpPr>
          <p:cNvPr id="10" name="Rectangle 9"/>
          <p:cNvSpPr/>
          <p:nvPr/>
        </p:nvSpPr>
        <p:spPr>
          <a:xfrm>
            <a:off x="107504" y="2073037"/>
            <a:ext cx="7272808" cy="4247317"/>
          </a:xfrm>
          <a:prstGeom prst="rect">
            <a:avLst/>
          </a:prstGeom>
        </p:spPr>
        <p:txBody>
          <a:bodyPr wrap="square">
            <a:spAutoFit/>
          </a:bodyPr>
          <a:lstStyle/>
          <a:p>
            <a:pPr marL="285750" indent="-285750">
              <a:buClr>
                <a:srgbClr val="FFC000"/>
              </a:buClr>
              <a:buFont typeface="Wingdings" pitchFamily="2" charset="2"/>
              <a:buChar char="§"/>
            </a:pPr>
            <a:r>
              <a:rPr lang="en-US" smtClean="0"/>
              <a:t>Unlike training and development programs, where  85% of content is forgotten in two weeks, coaching provides lasting impact and sustainable improvements</a:t>
            </a:r>
          </a:p>
          <a:p>
            <a:pPr marL="285750" indent="-285750">
              <a:buClr>
                <a:srgbClr val="FFC000"/>
              </a:buClr>
              <a:buFont typeface="Wingdings" pitchFamily="2" charset="2"/>
              <a:buChar char="§"/>
            </a:pPr>
            <a:endParaRPr lang="en-US" smtClean="0"/>
          </a:p>
          <a:p>
            <a:pPr marL="285750" indent="-285750">
              <a:buClr>
                <a:srgbClr val="FFC000"/>
              </a:buClr>
              <a:buFont typeface="Wingdings" pitchFamily="2" charset="2"/>
              <a:buChar char="§"/>
            </a:pPr>
            <a:r>
              <a:rPr lang="en-US" smtClean="0"/>
              <a:t>Proven process emphasizes ongoing reinforcement and measurable results, and moves forwards towards continuous improvements in performance</a:t>
            </a:r>
          </a:p>
          <a:p>
            <a:pPr marL="285750" indent="-285750">
              <a:buClr>
                <a:srgbClr val="FFC000"/>
              </a:buClr>
              <a:buFont typeface="Wingdings" pitchFamily="2" charset="2"/>
              <a:buChar char="§"/>
            </a:pPr>
            <a:endParaRPr lang="en-US" smtClean="0"/>
          </a:p>
          <a:p>
            <a:pPr marL="285750" indent="-285750">
              <a:buClr>
                <a:srgbClr val="FFC000"/>
              </a:buClr>
              <a:buFont typeface="Wingdings" pitchFamily="2" charset="2"/>
              <a:buChar char="§"/>
            </a:pPr>
            <a:r>
              <a:rPr lang="en-US" smtClean="0"/>
              <a:t>Content provides a set of tools and distinctions for  lasting impact</a:t>
            </a:r>
          </a:p>
          <a:p>
            <a:pPr marL="285750" indent="-285750">
              <a:buClr>
                <a:srgbClr val="FFC000"/>
              </a:buClr>
              <a:buFont typeface="Wingdings" pitchFamily="2" charset="2"/>
              <a:buChar char="§"/>
            </a:pPr>
            <a:endParaRPr lang="en-US" smtClean="0"/>
          </a:p>
          <a:p>
            <a:pPr marL="285750" indent="-285750">
              <a:buClr>
                <a:srgbClr val="FFC000"/>
              </a:buClr>
              <a:buFont typeface="Wingdings" pitchFamily="2" charset="2"/>
              <a:buChar char="§"/>
            </a:pPr>
            <a:r>
              <a:rPr lang="en-US" smtClean="0"/>
              <a:t>Focus on data and metrics, so that our clients get accurate insights and we are all moving towards the same goals</a:t>
            </a:r>
          </a:p>
          <a:p>
            <a:pPr marL="285750" indent="-285750">
              <a:buClr>
                <a:srgbClr val="FFC000"/>
              </a:buClr>
              <a:buFont typeface="Wingdings" pitchFamily="2" charset="2"/>
              <a:buChar char="§"/>
            </a:pPr>
            <a:endParaRPr lang="en-US" smtClean="0"/>
          </a:p>
          <a:p>
            <a:pPr marL="285750" indent="-285750">
              <a:buClr>
                <a:srgbClr val="FFC000"/>
              </a:buClr>
              <a:buFont typeface="Wingdings" pitchFamily="2" charset="2"/>
              <a:buChar char="§"/>
            </a:pPr>
            <a:r>
              <a:rPr lang="en-US" smtClean="0"/>
              <a:t>Coaching emphasizes a holistic look at each client, including both behaviors and perceptions</a:t>
            </a:r>
          </a:p>
        </p:txBody>
      </p:sp>
      <p:sp>
        <p:nvSpPr>
          <p:cNvPr id="6" name="Rectangle 5"/>
          <p:cNvSpPr/>
          <p:nvPr/>
        </p:nvSpPr>
        <p:spPr>
          <a:xfrm>
            <a:off x="6357879" y="6536377"/>
            <a:ext cx="2750625" cy="276999"/>
          </a:xfrm>
          <a:prstGeom prst="rect">
            <a:avLst/>
          </a:prstGeom>
        </p:spPr>
        <p:txBody>
          <a:bodyPr wrap="none">
            <a:spAutoFit/>
          </a:bodyPr>
          <a:lstStyle/>
          <a:p>
            <a:r>
              <a:rPr lang="x-none" sz="1200">
                <a:hlinkClick r:id="rId3"/>
              </a:rPr>
              <a:t>www.centerforexecutivecoaching.com</a:t>
            </a:r>
            <a:endParaRPr lang="x-none" sz="1200"/>
          </a:p>
        </p:txBody>
      </p:sp>
    </p:spTree>
    <p:extLst>
      <p:ext uri="{BB962C8B-B14F-4D97-AF65-F5344CB8AC3E}">
        <p14:creationId xmlns:p14="http://schemas.microsoft.com/office/powerpoint/2010/main" val="31576666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8826" y="636945"/>
            <a:ext cx="9162826" cy="1135871"/>
          </a:xfrm>
          <a:prstGeom prst="rect">
            <a:avLst/>
          </a:prstGeom>
          <a:gradFill>
            <a:gsLst>
              <a:gs pos="28000">
                <a:srgbClr val="DAA600"/>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 name="Rectangle 6"/>
          <p:cNvSpPr/>
          <p:nvPr/>
        </p:nvSpPr>
        <p:spPr>
          <a:xfrm>
            <a:off x="35496" y="560874"/>
            <a:ext cx="9108504" cy="1323439"/>
          </a:xfrm>
          <a:prstGeom prst="rect">
            <a:avLst/>
          </a:prstGeom>
        </p:spPr>
        <p:txBody>
          <a:bodyPr wrap="square">
            <a:spAutoFit/>
          </a:bodyPr>
          <a:lstStyle/>
          <a:p>
            <a:r>
              <a:rPr lang="en-US" sz="4000" b="1" dirty="0">
                <a:solidFill>
                  <a:schemeClr val="bg1"/>
                </a:solidFill>
                <a:latin typeface="Arial Rounded MT Bold" pitchFamily="34" charset="0"/>
                <a:cs typeface="Arial" charset="0"/>
                <a:sym typeface="Arial" charset="0"/>
              </a:rPr>
              <a:t>Executive Coaching </a:t>
            </a:r>
            <a:endParaRPr lang="en-US" sz="4000" b="1" dirty="0" smtClean="0">
              <a:solidFill>
                <a:schemeClr val="bg1"/>
              </a:solidFill>
              <a:latin typeface="Arial Rounded MT Bold" pitchFamily="34" charset="0"/>
              <a:cs typeface="Arial" charset="0"/>
              <a:sym typeface="Arial" charset="0"/>
            </a:endParaRPr>
          </a:p>
          <a:p>
            <a:r>
              <a:rPr lang="en-US" sz="4000" b="1" dirty="0" smtClean="0">
                <a:solidFill>
                  <a:schemeClr val="bg1"/>
                </a:solidFill>
                <a:latin typeface="Arial Rounded MT Bold" pitchFamily="34" charset="0"/>
                <a:cs typeface="Arial" charset="0"/>
                <a:sym typeface="Arial" charset="0"/>
              </a:rPr>
              <a:t>Offers </a:t>
            </a:r>
            <a:r>
              <a:rPr lang="en-US" sz="4000" b="1" dirty="0">
                <a:solidFill>
                  <a:schemeClr val="bg1"/>
                </a:solidFill>
                <a:latin typeface="Arial Rounded MT Bold" pitchFamily="34" charset="0"/>
                <a:cs typeface="Arial" charset="0"/>
                <a:sym typeface="Arial" charset="0"/>
              </a:rPr>
              <a:t>Proven </a:t>
            </a:r>
            <a:r>
              <a:rPr lang="en-US" sz="4000" b="1" dirty="0" smtClean="0">
                <a:solidFill>
                  <a:schemeClr val="bg1"/>
                </a:solidFill>
                <a:latin typeface="Arial Rounded MT Bold" pitchFamily="34" charset="0"/>
                <a:cs typeface="Arial" charset="0"/>
                <a:sym typeface="Arial" charset="0"/>
              </a:rPr>
              <a:t>ROI (when done right)</a:t>
            </a:r>
          </a:p>
        </p:txBody>
      </p:sp>
      <p:pic>
        <p:nvPicPr>
          <p:cNvPr id="13" name="Picture 5"/>
          <p:cNvPicPr>
            <a:picLocks noChangeAspect="1" noChangeArrowheads="1"/>
          </p:cNvPicPr>
          <p:nvPr/>
        </p:nvPicPr>
        <p:blipFill rotWithShape="1">
          <a:blip r:embed="rId2" cstate="print"/>
          <a:srcRect b="6905"/>
          <a:stretch/>
        </p:blipFill>
        <p:spPr bwMode="auto">
          <a:xfrm>
            <a:off x="4283968" y="3431777"/>
            <a:ext cx="4824536" cy="3093567"/>
          </a:xfrm>
          <a:prstGeom prst="rect">
            <a:avLst/>
          </a:prstGeom>
          <a:noFill/>
          <a:ln w="12700">
            <a:noFill/>
            <a:miter lim="800000"/>
            <a:headEnd/>
            <a:tailEnd/>
          </a:ln>
        </p:spPr>
      </p:pic>
      <p:sp>
        <p:nvSpPr>
          <p:cNvPr id="14" name="Rectangle 13"/>
          <p:cNvSpPr/>
          <p:nvPr/>
        </p:nvSpPr>
        <p:spPr>
          <a:xfrm>
            <a:off x="107504" y="2073037"/>
            <a:ext cx="8784976" cy="1908215"/>
          </a:xfrm>
          <a:prstGeom prst="rect">
            <a:avLst/>
          </a:prstGeom>
        </p:spPr>
        <p:txBody>
          <a:bodyPr wrap="square">
            <a:spAutoFit/>
          </a:bodyPr>
          <a:lstStyle/>
          <a:p>
            <a:pPr marL="285750" indent="-285750">
              <a:buClr>
                <a:srgbClr val="FFC000"/>
              </a:buClr>
              <a:buFont typeface="Wingdings" pitchFamily="2" charset="2"/>
              <a:buChar char="§"/>
            </a:pPr>
            <a:r>
              <a:rPr lang="en-US" sz="1600"/>
              <a:t>Studies consistently show an</a:t>
            </a:r>
            <a:br>
              <a:rPr lang="en-US" sz="1600"/>
            </a:br>
            <a:r>
              <a:rPr lang="en-US" sz="1600"/>
              <a:t>average return of between </a:t>
            </a:r>
            <a:r>
              <a:rPr lang="en-US" b="1"/>
              <a:t>$4.30 and $7.90</a:t>
            </a:r>
            <a:r>
              <a:rPr lang="en-US" sz="1600"/>
              <a:t> for $1 invested </a:t>
            </a:r>
            <a:br>
              <a:rPr lang="en-US" sz="1600"/>
            </a:br>
            <a:r>
              <a:rPr lang="en-US" sz="1600"/>
              <a:t>in executive coaching. </a:t>
            </a:r>
          </a:p>
          <a:p>
            <a:pPr marL="285750" indent="-285750">
              <a:buClr>
                <a:srgbClr val="FFC000"/>
              </a:buClr>
              <a:buFont typeface="Wingdings" pitchFamily="2" charset="2"/>
              <a:buChar char="§"/>
            </a:pPr>
            <a:endParaRPr lang="en-US" sz="1600"/>
          </a:p>
          <a:p>
            <a:pPr marL="285750" indent="-285750">
              <a:buClr>
                <a:srgbClr val="FFC000"/>
              </a:buClr>
              <a:buFont typeface="Wingdings" pitchFamily="2" charset="2"/>
              <a:buChar char="§"/>
            </a:pPr>
            <a:r>
              <a:rPr lang="en-US" sz="1600"/>
              <a:t>Coaching is used as </a:t>
            </a:r>
            <a:r>
              <a:rPr lang="en-US" b="1"/>
              <a:t>standard leadership development </a:t>
            </a:r>
            <a:r>
              <a:rPr lang="en-US" sz="1600"/>
              <a:t>for elite executives and </a:t>
            </a:r>
            <a:r>
              <a:rPr lang="en-US" sz="1600" smtClean="0"/>
              <a:t>talented up-and-comers</a:t>
            </a:r>
            <a:r>
              <a:rPr lang="en-US" sz="1600"/>
              <a:t>.</a:t>
            </a:r>
          </a:p>
          <a:p>
            <a:pPr>
              <a:buClr>
                <a:srgbClr val="FFC000"/>
              </a:buClr>
            </a:pPr>
            <a:endParaRPr lang="en-US" sz="1600"/>
          </a:p>
        </p:txBody>
      </p:sp>
      <p:sp>
        <p:nvSpPr>
          <p:cNvPr id="2" name="Rectangle 1"/>
          <p:cNvSpPr/>
          <p:nvPr/>
        </p:nvSpPr>
        <p:spPr>
          <a:xfrm>
            <a:off x="144016" y="3916794"/>
            <a:ext cx="4572000" cy="1600438"/>
          </a:xfrm>
          <a:prstGeom prst="rect">
            <a:avLst/>
          </a:prstGeom>
        </p:spPr>
        <p:txBody>
          <a:bodyPr>
            <a:spAutoFit/>
          </a:bodyPr>
          <a:lstStyle/>
          <a:p>
            <a:pPr marL="285750" indent="-285750">
              <a:buClr>
                <a:srgbClr val="FFC000"/>
              </a:buClr>
              <a:buFont typeface="Wingdings" pitchFamily="2" charset="2"/>
              <a:buChar char="§"/>
            </a:pPr>
            <a:r>
              <a:rPr lang="en-US" sz="1600"/>
              <a:t>Training combined with coaching increases productivity </a:t>
            </a:r>
            <a:r>
              <a:rPr lang="en-US" b="1"/>
              <a:t>by an average of 86% </a:t>
            </a:r>
            <a:r>
              <a:rPr lang="en-US" sz="1600"/>
              <a:t>(VS 22%with training alone).</a:t>
            </a:r>
          </a:p>
          <a:p>
            <a:pPr marL="285750" indent="-285750">
              <a:buClr>
                <a:srgbClr val="FFC000"/>
              </a:buClr>
              <a:buFont typeface="Wingdings" pitchFamily="2" charset="2"/>
              <a:buChar char="§"/>
            </a:pPr>
            <a:endParaRPr lang="en-US" sz="1600"/>
          </a:p>
          <a:p>
            <a:pPr marL="285750" indent="-285750">
              <a:buClr>
                <a:srgbClr val="FFC000"/>
              </a:buClr>
              <a:buFont typeface="Wingdings" pitchFamily="2" charset="2"/>
              <a:buChar char="§"/>
            </a:pPr>
            <a:r>
              <a:rPr lang="en-US" sz="1600"/>
              <a:t>Fast Company: 92% of leaders being coached say they plan to use a coach again</a:t>
            </a:r>
          </a:p>
        </p:txBody>
      </p:sp>
      <p:sp>
        <p:nvSpPr>
          <p:cNvPr id="8" name="Rectangle 7"/>
          <p:cNvSpPr/>
          <p:nvPr/>
        </p:nvSpPr>
        <p:spPr>
          <a:xfrm>
            <a:off x="6357879" y="6536377"/>
            <a:ext cx="2750625" cy="276999"/>
          </a:xfrm>
          <a:prstGeom prst="rect">
            <a:avLst/>
          </a:prstGeom>
        </p:spPr>
        <p:txBody>
          <a:bodyPr wrap="none">
            <a:spAutoFit/>
          </a:bodyPr>
          <a:lstStyle/>
          <a:p>
            <a:r>
              <a:rPr lang="x-none" sz="1200">
                <a:hlinkClick r:id="rId3"/>
              </a:rPr>
              <a:t>www.centerforexecutivecoaching.com</a:t>
            </a:r>
            <a:endParaRPr lang="x-none" sz="1200"/>
          </a:p>
        </p:txBody>
      </p:sp>
    </p:spTree>
    <p:extLst>
      <p:ext uri="{BB962C8B-B14F-4D97-AF65-F5344CB8AC3E}">
        <p14:creationId xmlns:p14="http://schemas.microsoft.com/office/powerpoint/2010/main" val="35510968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8826" y="636945"/>
            <a:ext cx="9162826" cy="1135871"/>
          </a:xfrm>
          <a:prstGeom prst="rect">
            <a:avLst/>
          </a:prstGeom>
          <a:gradFill>
            <a:gsLst>
              <a:gs pos="28000">
                <a:srgbClr val="DAA600"/>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0311" b="10834"/>
          <a:stretch/>
        </p:blipFill>
        <p:spPr>
          <a:xfrm>
            <a:off x="35496" y="2204864"/>
            <a:ext cx="6191250" cy="3868113"/>
          </a:xfrm>
          <a:prstGeom prst="rect">
            <a:avLst/>
          </a:prstGeom>
        </p:spPr>
      </p:pic>
      <p:sp>
        <p:nvSpPr>
          <p:cNvPr id="7" name="Rectangle 6"/>
          <p:cNvSpPr/>
          <p:nvPr/>
        </p:nvSpPr>
        <p:spPr>
          <a:xfrm>
            <a:off x="35496" y="560874"/>
            <a:ext cx="6336704" cy="1323439"/>
          </a:xfrm>
          <a:prstGeom prst="rect">
            <a:avLst/>
          </a:prstGeom>
        </p:spPr>
        <p:txBody>
          <a:bodyPr wrap="square">
            <a:spAutoFit/>
          </a:bodyPr>
          <a:lstStyle/>
          <a:p>
            <a:r>
              <a:rPr lang="en-US" sz="4000" b="1">
                <a:solidFill>
                  <a:schemeClr val="bg1"/>
                </a:solidFill>
                <a:latin typeface="Arial Rounded MT Bold" pitchFamily="34" charset="0"/>
                <a:cs typeface="Arial" charset="0"/>
                <a:sym typeface="Arial" charset="0"/>
              </a:rPr>
              <a:t>And Clear </a:t>
            </a:r>
            <a:endParaRPr lang="en-US" sz="4000" b="1" smtClean="0">
              <a:solidFill>
                <a:schemeClr val="bg1"/>
              </a:solidFill>
              <a:latin typeface="Arial Rounded MT Bold" pitchFamily="34" charset="0"/>
              <a:cs typeface="Arial" charset="0"/>
              <a:sym typeface="Arial" charset="0"/>
            </a:endParaRPr>
          </a:p>
          <a:p>
            <a:r>
              <a:rPr lang="en-US" sz="4000" b="1" smtClean="0">
                <a:solidFill>
                  <a:schemeClr val="bg1"/>
                </a:solidFill>
                <a:latin typeface="Arial Rounded MT Bold" pitchFamily="34" charset="0"/>
                <a:cs typeface="Arial" charset="0"/>
                <a:sym typeface="Arial" charset="0"/>
              </a:rPr>
              <a:t>Benefits</a:t>
            </a:r>
          </a:p>
        </p:txBody>
      </p:sp>
      <p:sp>
        <p:nvSpPr>
          <p:cNvPr id="2" name="Rectangle 1"/>
          <p:cNvSpPr/>
          <p:nvPr/>
        </p:nvSpPr>
        <p:spPr>
          <a:xfrm>
            <a:off x="4536504" y="2995211"/>
            <a:ext cx="4572000" cy="3077766"/>
          </a:xfrm>
          <a:prstGeom prst="rect">
            <a:avLst/>
          </a:prstGeom>
        </p:spPr>
        <p:txBody>
          <a:bodyPr>
            <a:spAutoFit/>
          </a:bodyPr>
          <a:lstStyle/>
          <a:p>
            <a:pPr marL="285750" indent="-285750">
              <a:spcBef>
                <a:spcPts val="1200"/>
              </a:spcBef>
              <a:buClr>
                <a:srgbClr val="FFC000"/>
              </a:buClr>
              <a:buFont typeface="Wingdings" pitchFamily="2" charset="2"/>
              <a:buChar char="§"/>
            </a:pPr>
            <a:r>
              <a:rPr lang="en-US" sz="1600"/>
              <a:t>Productivity (reported by 53% of executives)</a:t>
            </a:r>
          </a:p>
          <a:p>
            <a:pPr marL="285750" indent="-285750">
              <a:spcBef>
                <a:spcPts val="1200"/>
              </a:spcBef>
              <a:buClr>
                <a:srgbClr val="FFC000"/>
              </a:buClr>
              <a:buFont typeface="Wingdings" pitchFamily="2" charset="2"/>
              <a:buChar char="§"/>
            </a:pPr>
            <a:r>
              <a:rPr lang="en-US" sz="1600"/>
              <a:t>Quality</a:t>
            </a:r>
          </a:p>
          <a:p>
            <a:pPr marL="285750" indent="-285750">
              <a:spcBef>
                <a:spcPts val="1200"/>
              </a:spcBef>
              <a:buClr>
                <a:srgbClr val="FFC000"/>
              </a:buClr>
              <a:buFont typeface="Wingdings" pitchFamily="2" charset="2"/>
              <a:buChar char="§"/>
            </a:pPr>
            <a:r>
              <a:rPr lang="en-US" sz="1600"/>
              <a:t>Organizational strength</a:t>
            </a:r>
          </a:p>
          <a:p>
            <a:pPr marL="285750" indent="-285750">
              <a:spcBef>
                <a:spcPts val="1200"/>
              </a:spcBef>
              <a:buClr>
                <a:srgbClr val="FFC000"/>
              </a:buClr>
              <a:buFont typeface="Wingdings" pitchFamily="2" charset="2"/>
              <a:buChar char="§"/>
            </a:pPr>
            <a:r>
              <a:rPr lang="en-US" sz="1600"/>
              <a:t>Improved customer service and reduced customer complaints</a:t>
            </a:r>
          </a:p>
          <a:p>
            <a:pPr marL="285750" indent="-285750">
              <a:spcBef>
                <a:spcPts val="1200"/>
              </a:spcBef>
              <a:buClr>
                <a:srgbClr val="FFC000"/>
              </a:buClr>
              <a:buFont typeface="Wingdings" pitchFamily="2" charset="2"/>
              <a:buChar char="§"/>
            </a:pPr>
            <a:r>
              <a:rPr lang="en-US" sz="1600"/>
              <a:t>Improved retention, especially among those receiving coaching</a:t>
            </a:r>
          </a:p>
          <a:p>
            <a:pPr marL="285750" indent="-285750">
              <a:spcBef>
                <a:spcPts val="1200"/>
              </a:spcBef>
              <a:buClr>
                <a:srgbClr val="FFC000"/>
              </a:buClr>
              <a:buFont typeface="Wingdings" pitchFamily="2" charset="2"/>
              <a:buChar char="§"/>
            </a:pPr>
            <a:r>
              <a:rPr lang="en-US" sz="1600"/>
              <a:t>Cost reduction and bottom-line profitability (22%)</a:t>
            </a:r>
          </a:p>
        </p:txBody>
      </p:sp>
      <p:sp>
        <p:nvSpPr>
          <p:cNvPr id="4" name="Rectangle 3"/>
          <p:cNvSpPr/>
          <p:nvPr/>
        </p:nvSpPr>
        <p:spPr>
          <a:xfrm>
            <a:off x="4572000" y="2204864"/>
            <a:ext cx="4392488" cy="646331"/>
          </a:xfrm>
          <a:prstGeom prst="rect">
            <a:avLst/>
          </a:prstGeom>
        </p:spPr>
        <p:txBody>
          <a:bodyPr wrap="square">
            <a:spAutoFit/>
          </a:bodyPr>
          <a:lstStyle/>
          <a:p>
            <a:r>
              <a:rPr lang="en-US" b="1">
                <a:solidFill>
                  <a:schemeClr val="tx2"/>
                </a:solidFill>
              </a:rPr>
              <a:t>Companies that provide coaching report these benefits (Source: ICF):</a:t>
            </a:r>
            <a:endParaRPr lang="x-none" b="1">
              <a:solidFill>
                <a:schemeClr val="tx2"/>
              </a:solidFill>
            </a:endParaRPr>
          </a:p>
        </p:txBody>
      </p:sp>
      <p:sp>
        <p:nvSpPr>
          <p:cNvPr id="8" name="Rectangle 7"/>
          <p:cNvSpPr/>
          <p:nvPr/>
        </p:nvSpPr>
        <p:spPr>
          <a:xfrm>
            <a:off x="6357879" y="6536377"/>
            <a:ext cx="2750625" cy="276999"/>
          </a:xfrm>
          <a:prstGeom prst="rect">
            <a:avLst/>
          </a:prstGeom>
        </p:spPr>
        <p:txBody>
          <a:bodyPr wrap="none">
            <a:spAutoFit/>
          </a:bodyPr>
          <a:lstStyle/>
          <a:p>
            <a:r>
              <a:rPr lang="x-none" sz="1200">
                <a:hlinkClick r:id="rId3"/>
              </a:rPr>
              <a:t>www.centerforexecutivecoaching.com</a:t>
            </a:r>
            <a:endParaRPr lang="x-none" sz="1200"/>
          </a:p>
        </p:txBody>
      </p:sp>
    </p:spTree>
    <p:extLst>
      <p:ext uri="{BB962C8B-B14F-4D97-AF65-F5344CB8AC3E}">
        <p14:creationId xmlns:p14="http://schemas.microsoft.com/office/powerpoint/2010/main" val="35501821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8826" y="636945"/>
            <a:ext cx="9162826" cy="1135871"/>
          </a:xfrm>
          <a:prstGeom prst="rect">
            <a:avLst/>
          </a:prstGeom>
          <a:gradFill>
            <a:gsLst>
              <a:gs pos="28000">
                <a:srgbClr val="DAA600"/>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7063" y="2011357"/>
            <a:ext cx="6560003" cy="4369971"/>
          </a:xfrm>
          <a:prstGeom prst="rect">
            <a:avLst/>
          </a:prstGeom>
        </p:spPr>
      </p:pic>
      <p:sp>
        <p:nvSpPr>
          <p:cNvPr id="7" name="Rectangle 6"/>
          <p:cNvSpPr/>
          <p:nvPr/>
        </p:nvSpPr>
        <p:spPr>
          <a:xfrm>
            <a:off x="35496" y="560874"/>
            <a:ext cx="6336704" cy="1323439"/>
          </a:xfrm>
          <a:prstGeom prst="rect">
            <a:avLst/>
          </a:prstGeom>
        </p:spPr>
        <p:txBody>
          <a:bodyPr wrap="square">
            <a:spAutoFit/>
          </a:bodyPr>
          <a:lstStyle/>
          <a:p>
            <a:r>
              <a:rPr lang="en-US" sz="4000" b="1">
                <a:solidFill>
                  <a:schemeClr val="bg1"/>
                </a:solidFill>
                <a:latin typeface="Arial Rounded MT Bold" pitchFamily="34" charset="0"/>
                <a:cs typeface="Arial" charset="0"/>
                <a:sym typeface="Arial" charset="0"/>
              </a:rPr>
              <a:t>And Clear </a:t>
            </a:r>
            <a:endParaRPr lang="en-US" sz="4000" b="1" smtClean="0">
              <a:solidFill>
                <a:schemeClr val="bg1"/>
              </a:solidFill>
              <a:latin typeface="Arial Rounded MT Bold" pitchFamily="34" charset="0"/>
              <a:cs typeface="Arial" charset="0"/>
              <a:sym typeface="Arial" charset="0"/>
            </a:endParaRPr>
          </a:p>
          <a:p>
            <a:r>
              <a:rPr lang="en-US" sz="4000" b="1" smtClean="0">
                <a:solidFill>
                  <a:schemeClr val="bg1"/>
                </a:solidFill>
                <a:latin typeface="Arial Rounded MT Bold" pitchFamily="34" charset="0"/>
                <a:cs typeface="Arial" charset="0"/>
                <a:sym typeface="Arial" charset="0"/>
              </a:rPr>
              <a:t>Benefits</a:t>
            </a:r>
          </a:p>
        </p:txBody>
      </p:sp>
      <p:sp>
        <p:nvSpPr>
          <p:cNvPr id="2" name="Rectangle 1"/>
          <p:cNvSpPr/>
          <p:nvPr/>
        </p:nvSpPr>
        <p:spPr>
          <a:xfrm>
            <a:off x="107504" y="2779187"/>
            <a:ext cx="4572000" cy="3631763"/>
          </a:xfrm>
          <a:prstGeom prst="rect">
            <a:avLst/>
          </a:prstGeom>
        </p:spPr>
        <p:txBody>
          <a:bodyPr>
            <a:spAutoFit/>
          </a:bodyPr>
          <a:lstStyle/>
          <a:p>
            <a:pPr marL="285750" indent="-285750">
              <a:spcBef>
                <a:spcPts val="1200"/>
              </a:spcBef>
              <a:buClr>
                <a:srgbClr val="FFC000"/>
              </a:buClr>
              <a:buFont typeface="Wingdings" pitchFamily="2" charset="2"/>
              <a:buChar char="§"/>
            </a:pPr>
            <a:r>
              <a:rPr lang="en-US" sz="1600"/>
              <a:t>Improved working relationships with direct reports (reported by 77%)</a:t>
            </a:r>
          </a:p>
          <a:p>
            <a:pPr marL="285750" indent="-285750">
              <a:spcBef>
                <a:spcPts val="1200"/>
              </a:spcBef>
              <a:buClr>
                <a:srgbClr val="FFC000"/>
              </a:buClr>
              <a:buFont typeface="Wingdings" pitchFamily="2" charset="2"/>
              <a:buChar char="§"/>
            </a:pPr>
            <a:r>
              <a:rPr lang="en-US" sz="1600"/>
              <a:t>Improved working relationships with immediate supervisors</a:t>
            </a:r>
          </a:p>
          <a:p>
            <a:pPr marL="285750" indent="-285750">
              <a:spcBef>
                <a:spcPts val="1200"/>
              </a:spcBef>
              <a:buClr>
                <a:srgbClr val="FFC000"/>
              </a:buClr>
              <a:buFont typeface="Wingdings" pitchFamily="2" charset="2"/>
              <a:buChar char="§"/>
            </a:pPr>
            <a:r>
              <a:rPr lang="en-US" sz="1600"/>
              <a:t>Better teamwork</a:t>
            </a:r>
          </a:p>
          <a:p>
            <a:pPr marL="285750" indent="-285750">
              <a:spcBef>
                <a:spcPts val="1200"/>
              </a:spcBef>
              <a:buClr>
                <a:srgbClr val="FFC000"/>
              </a:buClr>
              <a:buFont typeface="Wingdings" pitchFamily="2" charset="2"/>
              <a:buChar char="§"/>
            </a:pPr>
            <a:r>
              <a:rPr lang="en-US" sz="1600"/>
              <a:t>Improved working relationships with peers</a:t>
            </a:r>
          </a:p>
          <a:p>
            <a:pPr marL="285750" indent="-285750">
              <a:spcBef>
                <a:spcPts val="1200"/>
              </a:spcBef>
              <a:buClr>
                <a:srgbClr val="FFC000"/>
              </a:buClr>
              <a:buFont typeface="Wingdings" pitchFamily="2" charset="2"/>
              <a:buChar char="§"/>
            </a:pPr>
            <a:r>
              <a:rPr lang="en-US" sz="1600"/>
              <a:t>Greater job satisfaction (61%)</a:t>
            </a:r>
          </a:p>
          <a:p>
            <a:pPr marL="285750" indent="-285750">
              <a:spcBef>
                <a:spcPts val="1200"/>
              </a:spcBef>
              <a:buClr>
                <a:srgbClr val="FFC000"/>
              </a:buClr>
              <a:buFont typeface="Wingdings" pitchFamily="2" charset="2"/>
              <a:buChar char="§"/>
            </a:pPr>
            <a:r>
              <a:rPr lang="en-US" sz="1600"/>
              <a:t>Reduction in conflicts</a:t>
            </a:r>
          </a:p>
          <a:p>
            <a:pPr marL="285750" indent="-285750">
              <a:spcBef>
                <a:spcPts val="1200"/>
              </a:spcBef>
              <a:buClr>
                <a:srgbClr val="FFC000"/>
              </a:buClr>
              <a:buFont typeface="Wingdings" pitchFamily="2" charset="2"/>
              <a:buChar char="§"/>
            </a:pPr>
            <a:r>
              <a:rPr lang="en-US" sz="1600"/>
              <a:t>Improved organizational commitment</a:t>
            </a:r>
          </a:p>
          <a:p>
            <a:pPr marL="285750" indent="-285750">
              <a:spcBef>
                <a:spcPts val="1200"/>
              </a:spcBef>
              <a:buClr>
                <a:srgbClr val="FFC000"/>
              </a:buClr>
              <a:buFont typeface="Wingdings" pitchFamily="2" charset="2"/>
              <a:buChar char="§"/>
            </a:pPr>
            <a:r>
              <a:rPr lang="en-US" sz="1600"/>
              <a:t>Stronger client relationships</a:t>
            </a:r>
          </a:p>
        </p:txBody>
      </p:sp>
      <p:sp>
        <p:nvSpPr>
          <p:cNvPr id="4" name="Rectangle 3"/>
          <p:cNvSpPr/>
          <p:nvPr/>
        </p:nvSpPr>
        <p:spPr>
          <a:xfrm>
            <a:off x="287016" y="1988840"/>
            <a:ext cx="4392488" cy="646331"/>
          </a:xfrm>
          <a:prstGeom prst="rect">
            <a:avLst/>
          </a:prstGeom>
        </p:spPr>
        <p:txBody>
          <a:bodyPr wrap="square">
            <a:spAutoFit/>
          </a:bodyPr>
          <a:lstStyle/>
          <a:p>
            <a:r>
              <a:rPr lang="en-US" b="1">
                <a:solidFill>
                  <a:schemeClr val="tx2"/>
                </a:solidFill>
              </a:rPr>
              <a:t>Executives who received coaching received these benefits: </a:t>
            </a:r>
            <a:endParaRPr lang="x-none" b="1">
              <a:solidFill>
                <a:schemeClr val="tx2"/>
              </a:solidFill>
            </a:endParaRPr>
          </a:p>
        </p:txBody>
      </p:sp>
      <p:sp>
        <p:nvSpPr>
          <p:cNvPr id="8" name="Rectangle 7"/>
          <p:cNvSpPr/>
          <p:nvPr/>
        </p:nvSpPr>
        <p:spPr>
          <a:xfrm>
            <a:off x="6357879" y="6536377"/>
            <a:ext cx="2750625" cy="276999"/>
          </a:xfrm>
          <a:prstGeom prst="rect">
            <a:avLst/>
          </a:prstGeom>
        </p:spPr>
        <p:txBody>
          <a:bodyPr wrap="none">
            <a:spAutoFit/>
          </a:bodyPr>
          <a:lstStyle/>
          <a:p>
            <a:r>
              <a:rPr lang="x-none" sz="1200">
                <a:hlinkClick r:id="rId3"/>
              </a:rPr>
              <a:t>www.centerforexecutivecoaching.com</a:t>
            </a:r>
            <a:endParaRPr lang="x-none" sz="1200"/>
          </a:p>
        </p:txBody>
      </p:sp>
    </p:spTree>
    <p:extLst>
      <p:ext uri="{BB962C8B-B14F-4D97-AF65-F5344CB8AC3E}">
        <p14:creationId xmlns:p14="http://schemas.microsoft.com/office/powerpoint/2010/main" val="7636890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3504" y="2293987"/>
            <a:ext cx="5715000" cy="2143125"/>
          </a:xfrm>
          <a:prstGeom prst="rect">
            <a:avLst/>
          </a:prstGeom>
        </p:spPr>
      </p:pic>
      <p:sp>
        <p:nvSpPr>
          <p:cNvPr id="5" name="Rectangle 4"/>
          <p:cNvSpPr/>
          <p:nvPr/>
        </p:nvSpPr>
        <p:spPr>
          <a:xfrm>
            <a:off x="-18826" y="636945"/>
            <a:ext cx="9162826" cy="559807"/>
          </a:xfrm>
          <a:prstGeom prst="rect">
            <a:avLst/>
          </a:prstGeom>
          <a:gradFill>
            <a:gsLst>
              <a:gs pos="28000">
                <a:srgbClr val="DAA600"/>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 name="Rectangle 6"/>
          <p:cNvSpPr/>
          <p:nvPr/>
        </p:nvSpPr>
        <p:spPr>
          <a:xfrm>
            <a:off x="35496" y="560874"/>
            <a:ext cx="6336704" cy="707886"/>
          </a:xfrm>
          <a:prstGeom prst="rect">
            <a:avLst/>
          </a:prstGeom>
        </p:spPr>
        <p:txBody>
          <a:bodyPr wrap="square">
            <a:spAutoFit/>
          </a:bodyPr>
          <a:lstStyle/>
          <a:p>
            <a:r>
              <a:rPr lang="en-US" sz="4000" b="1">
                <a:solidFill>
                  <a:schemeClr val="bg1"/>
                </a:solidFill>
                <a:latin typeface="Arial Rounded MT Bold" pitchFamily="34" charset="0"/>
                <a:cs typeface="Arial" charset="0"/>
                <a:sym typeface="Arial" charset="0"/>
              </a:rPr>
              <a:t>Some ICF </a:t>
            </a:r>
            <a:r>
              <a:rPr lang="en-US" sz="4000" b="1" smtClean="0">
                <a:solidFill>
                  <a:schemeClr val="bg1"/>
                </a:solidFill>
                <a:latin typeface="Arial Rounded MT Bold" pitchFamily="34" charset="0"/>
                <a:cs typeface="Arial" charset="0"/>
                <a:sym typeface="Arial" charset="0"/>
              </a:rPr>
              <a:t>Statistics</a:t>
            </a:r>
            <a:endParaRPr lang="en-US" sz="4000" b="1" smtClean="0">
              <a:solidFill>
                <a:schemeClr val="tx2"/>
              </a:solidFill>
              <a:latin typeface="Arial Rounded MT Bold" pitchFamily="34" charset="0"/>
              <a:cs typeface="Arial" charset="0"/>
              <a:sym typeface="Arial" charset="0"/>
            </a:endParaRPr>
          </a:p>
        </p:txBody>
      </p:sp>
      <p:sp>
        <p:nvSpPr>
          <p:cNvPr id="8" name="Rectangle 7"/>
          <p:cNvSpPr/>
          <p:nvPr/>
        </p:nvSpPr>
        <p:spPr>
          <a:xfrm>
            <a:off x="107504" y="2559095"/>
            <a:ext cx="7488832" cy="1661993"/>
          </a:xfrm>
          <a:prstGeom prst="rect">
            <a:avLst/>
          </a:prstGeom>
        </p:spPr>
        <p:txBody>
          <a:bodyPr wrap="square">
            <a:spAutoFit/>
          </a:bodyPr>
          <a:lstStyle/>
          <a:p>
            <a:pPr marL="285750" indent="-285750">
              <a:spcBef>
                <a:spcPts val="1200"/>
              </a:spcBef>
              <a:buClr>
                <a:srgbClr val="FFC000"/>
              </a:buClr>
              <a:buFont typeface="Wingdings" pitchFamily="2" charset="2"/>
              <a:buChar char="§"/>
            </a:pPr>
            <a:r>
              <a:rPr lang="en-US" b="1"/>
              <a:t>17,000</a:t>
            </a:r>
            <a:r>
              <a:rPr lang="en-US"/>
              <a:t> members</a:t>
            </a:r>
          </a:p>
          <a:p>
            <a:pPr marL="285750" indent="-285750">
              <a:spcBef>
                <a:spcPts val="1200"/>
              </a:spcBef>
              <a:buClr>
                <a:srgbClr val="FFC000"/>
              </a:buClr>
              <a:buFont typeface="Wingdings" pitchFamily="2" charset="2"/>
              <a:buChar char="§"/>
            </a:pPr>
            <a:r>
              <a:rPr lang="en-US" b="1"/>
              <a:t>10,274</a:t>
            </a:r>
            <a:r>
              <a:rPr lang="en-US"/>
              <a:t> credentialed coaches</a:t>
            </a:r>
          </a:p>
          <a:p>
            <a:pPr marL="285750" indent="-285750">
              <a:spcBef>
                <a:spcPts val="1200"/>
              </a:spcBef>
              <a:buClr>
                <a:srgbClr val="FFC000"/>
              </a:buClr>
              <a:buFont typeface="Wingdings" pitchFamily="2" charset="2"/>
              <a:buChar char="§"/>
            </a:pPr>
            <a:r>
              <a:rPr lang="en-US" b="1"/>
              <a:t>2,039</a:t>
            </a:r>
            <a:r>
              <a:rPr lang="en-US"/>
              <a:t> more credentialed coaches than last year same time</a:t>
            </a:r>
          </a:p>
          <a:p>
            <a:pPr marL="285750" indent="-285750">
              <a:spcBef>
                <a:spcPts val="1200"/>
              </a:spcBef>
              <a:buClr>
                <a:srgbClr val="FFC000"/>
              </a:buClr>
              <a:buFont typeface="Wingdings" pitchFamily="2" charset="2"/>
              <a:buChar char="§"/>
            </a:pPr>
            <a:r>
              <a:rPr lang="en-US"/>
              <a:t>Studies showing credentialed coaches earn more</a:t>
            </a:r>
          </a:p>
        </p:txBody>
      </p:sp>
      <p:sp>
        <p:nvSpPr>
          <p:cNvPr id="6" name="Rectangle 5"/>
          <p:cNvSpPr/>
          <p:nvPr/>
        </p:nvSpPr>
        <p:spPr>
          <a:xfrm>
            <a:off x="6357879" y="6536377"/>
            <a:ext cx="2750625" cy="276999"/>
          </a:xfrm>
          <a:prstGeom prst="rect">
            <a:avLst/>
          </a:prstGeom>
        </p:spPr>
        <p:txBody>
          <a:bodyPr wrap="none">
            <a:spAutoFit/>
          </a:bodyPr>
          <a:lstStyle/>
          <a:p>
            <a:r>
              <a:rPr lang="x-none" sz="1200">
                <a:hlinkClick r:id="rId3"/>
              </a:rPr>
              <a:t>www.centerforexecutivecoaching.com</a:t>
            </a:r>
            <a:endParaRPr lang="x-none" sz="1200"/>
          </a:p>
        </p:txBody>
      </p:sp>
    </p:spTree>
    <p:extLst>
      <p:ext uri="{BB962C8B-B14F-4D97-AF65-F5344CB8AC3E}">
        <p14:creationId xmlns:p14="http://schemas.microsoft.com/office/powerpoint/2010/main" val="7638471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826" y="636945"/>
            <a:ext cx="9162826" cy="559807"/>
          </a:xfrm>
          <a:prstGeom prst="rect">
            <a:avLst/>
          </a:prstGeom>
          <a:gradFill>
            <a:gsLst>
              <a:gs pos="28000">
                <a:srgbClr val="DAA600"/>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 name="Rectangle 6"/>
          <p:cNvSpPr/>
          <p:nvPr/>
        </p:nvSpPr>
        <p:spPr>
          <a:xfrm>
            <a:off x="35496" y="560874"/>
            <a:ext cx="6336704" cy="707886"/>
          </a:xfrm>
          <a:prstGeom prst="rect">
            <a:avLst/>
          </a:prstGeom>
        </p:spPr>
        <p:txBody>
          <a:bodyPr wrap="square">
            <a:spAutoFit/>
          </a:bodyPr>
          <a:lstStyle/>
          <a:p>
            <a:r>
              <a:rPr lang="en-US" sz="4000" b="1">
                <a:solidFill>
                  <a:schemeClr val="bg1"/>
                </a:solidFill>
                <a:latin typeface="Arial Rounded MT Bold" pitchFamily="34" charset="0"/>
                <a:cs typeface="Arial" charset="0"/>
                <a:sym typeface="Arial" charset="0"/>
              </a:rPr>
              <a:t>More ICF Statistics</a:t>
            </a:r>
            <a:endParaRPr lang="en-US" sz="4000" b="1" smtClean="0">
              <a:solidFill>
                <a:schemeClr val="tx2"/>
              </a:solidFill>
              <a:latin typeface="Arial Rounded MT Bold" pitchFamily="34" charset="0"/>
              <a:cs typeface="Arial" charset="0"/>
              <a:sym typeface="Arial" charset="0"/>
            </a:endParaRPr>
          </a:p>
        </p:txBody>
      </p:sp>
      <p:pic>
        <p:nvPicPr>
          <p:cNvPr id="6" name="Picture 5" descr="wolrdmap.png"/>
          <p:cNvPicPr>
            <a:picLocks noChangeAspect="1"/>
          </p:cNvPicPr>
          <p:nvPr/>
        </p:nvPicPr>
        <p:blipFill>
          <a:blip r:embed="rId2" cstate="print"/>
          <a:stretch>
            <a:fillRect/>
          </a:stretch>
        </p:blipFill>
        <p:spPr>
          <a:xfrm>
            <a:off x="2376231" y="2424693"/>
            <a:ext cx="5004081" cy="2448272"/>
          </a:xfrm>
          <a:prstGeom prst="rect">
            <a:avLst/>
          </a:prstGeom>
          <a:effectLst>
            <a:outerShdw blurRad="50800" dist="38100" dir="2700000" algn="tl" rotWithShape="0">
              <a:prstClr val="black">
                <a:alpha val="40000"/>
              </a:prstClr>
            </a:outerShdw>
          </a:effectLst>
        </p:spPr>
      </p:pic>
      <p:sp>
        <p:nvSpPr>
          <p:cNvPr id="3" name="Rectangular Callout 2"/>
          <p:cNvSpPr/>
          <p:nvPr/>
        </p:nvSpPr>
        <p:spPr>
          <a:xfrm>
            <a:off x="107504" y="2708920"/>
            <a:ext cx="1953042" cy="1080120"/>
          </a:xfrm>
          <a:prstGeom prst="wedgeRectCallout">
            <a:avLst>
              <a:gd name="adj1" fmla="val 105939"/>
              <a:gd name="adj2" fmla="val -6528"/>
            </a:avLst>
          </a:prstGeom>
          <a:solidFill>
            <a:schemeClr val="accent1">
              <a:alpha val="73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North America: </a:t>
            </a:r>
            <a:r>
              <a:rPr lang="en-US" b="1"/>
              <a:t>50% </a:t>
            </a:r>
            <a:r>
              <a:rPr lang="en-US" sz="1400" smtClean="0"/>
              <a:t>of credentialed </a:t>
            </a:r>
            <a:r>
              <a:rPr lang="en-US" sz="1400"/>
              <a:t>coaches</a:t>
            </a:r>
          </a:p>
        </p:txBody>
      </p:sp>
      <p:sp>
        <p:nvSpPr>
          <p:cNvPr id="10" name="Rectangular Callout 9"/>
          <p:cNvSpPr/>
          <p:nvPr/>
        </p:nvSpPr>
        <p:spPr>
          <a:xfrm>
            <a:off x="107504" y="4077072"/>
            <a:ext cx="1953042" cy="1080120"/>
          </a:xfrm>
          <a:prstGeom prst="wedgeRectCallout">
            <a:avLst>
              <a:gd name="adj1" fmla="val 124667"/>
              <a:gd name="adj2" fmla="val -67742"/>
            </a:avLst>
          </a:prstGeom>
          <a:solidFill>
            <a:schemeClr val="accent2">
              <a:alpha val="73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mtClean="0"/>
              <a:t>Latin America: </a:t>
            </a:r>
            <a:r>
              <a:rPr lang="en-US" b="1" smtClean="0"/>
              <a:t>3% </a:t>
            </a:r>
            <a:r>
              <a:rPr lang="en-US" sz="1400" smtClean="0"/>
              <a:t>of credentialed coaches</a:t>
            </a:r>
            <a:endParaRPr lang="en-US" sz="1400"/>
          </a:p>
        </p:txBody>
      </p:sp>
      <p:sp>
        <p:nvSpPr>
          <p:cNvPr id="11" name="Rectangular Callout 10"/>
          <p:cNvSpPr/>
          <p:nvPr/>
        </p:nvSpPr>
        <p:spPr>
          <a:xfrm>
            <a:off x="7051863" y="1344573"/>
            <a:ext cx="1953042" cy="1080120"/>
          </a:xfrm>
          <a:prstGeom prst="wedgeRectCallout">
            <a:avLst>
              <a:gd name="adj1" fmla="val -141843"/>
              <a:gd name="adj2" fmla="val 93758"/>
            </a:avLst>
          </a:prstGeom>
          <a:solidFill>
            <a:schemeClr val="accent3">
              <a:alpha val="73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Eastern Europe: </a:t>
            </a:r>
            <a:r>
              <a:rPr lang="en-US" b="1" dirty="0" smtClean="0"/>
              <a:t>3% </a:t>
            </a:r>
            <a:r>
              <a:rPr lang="en-US" sz="1400" dirty="0" smtClean="0"/>
              <a:t>of credentialed coaches</a:t>
            </a:r>
            <a:endParaRPr lang="en-US" sz="1400" dirty="0"/>
          </a:p>
        </p:txBody>
      </p:sp>
      <p:sp>
        <p:nvSpPr>
          <p:cNvPr id="12" name="Rectangular Callout 11"/>
          <p:cNvSpPr/>
          <p:nvPr/>
        </p:nvSpPr>
        <p:spPr>
          <a:xfrm>
            <a:off x="7092280" y="2636912"/>
            <a:ext cx="1953042" cy="1080120"/>
          </a:xfrm>
          <a:prstGeom prst="wedgeRectCallout">
            <a:avLst>
              <a:gd name="adj1" fmla="val -172590"/>
              <a:gd name="adj2" fmla="val -14906"/>
            </a:avLst>
          </a:prstGeom>
          <a:solidFill>
            <a:schemeClr val="accent4">
              <a:alpha val="73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mtClean="0"/>
              <a:t>Western Europe: </a:t>
            </a:r>
            <a:r>
              <a:rPr lang="en-US" b="1" smtClean="0"/>
              <a:t>28% </a:t>
            </a:r>
            <a:r>
              <a:rPr lang="en-US" sz="1400" smtClean="0"/>
              <a:t>of credentialed coaches</a:t>
            </a:r>
            <a:endParaRPr lang="en-US" sz="1400"/>
          </a:p>
        </p:txBody>
      </p:sp>
      <p:sp>
        <p:nvSpPr>
          <p:cNvPr id="13" name="Rectangular Callout 12"/>
          <p:cNvSpPr/>
          <p:nvPr/>
        </p:nvSpPr>
        <p:spPr>
          <a:xfrm>
            <a:off x="4566087" y="5445224"/>
            <a:ext cx="1953042" cy="1080120"/>
          </a:xfrm>
          <a:prstGeom prst="wedgeRectCallout">
            <a:avLst>
              <a:gd name="adj1" fmla="val 34952"/>
              <a:gd name="adj2" fmla="val -237289"/>
            </a:avLst>
          </a:prstGeom>
          <a:solidFill>
            <a:schemeClr val="accent6">
              <a:alpha val="73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mtClean="0"/>
              <a:t>Asia: </a:t>
            </a:r>
            <a:r>
              <a:rPr lang="en-US" b="1" smtClean="0"/>
              <a:t>8% </a:t>
            </a:r>
            <a:r>
              <a:rPr lang="en-US" sz="1400" smtClean="0"/>
              <a:t>of credentialed coaches</a:t>
            </a:r>
            <a:endParaRPr lang="en-US" sz="1400"/>
          </a:p>
        </p:txBody>
      </p:sp>
      <p:sp>
        <p:nvSpPr>
          <p:cNvPr id="14" name="Rectangular Callout 13"/>
          <p:cNvSpPr/>
          <p:nvPr/>
        </p:nvSpPr>
        <p:spPr>
          <a:xfrm>
            <a:off x="2376231" y="5445224"/>
            <a:ext cx="1953042" cy="1080120"/>
          </a:xfrm>
          <a:prstGeom prst="wedgeRectCallout">
            <a:avLst>
              <a:gd name="adj1" fmla="val 87362"/>
              <a:gd name="adj2" fmla="val -241080"/>
            </a:avLst>
          </a:prstGeom>
          <a:solidFill>
            <a:srgbClr val="FFC000">
              <a:alpha val="73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mtClean="0"/>
              <a:t>Middle East and Africa: </a:t>
            </a:r>
            <a:r>
              <a:rPr lang="en-US" b="1"/>
              <a:t>2</a:t>
            </a:r>
            <a:r>
              <a:rPr lang="en-US" b="1" smtClean="0"/>
              <a:t>% </a:t>
            </a:r>
            <a:r>
              <a:rPr lang="en-US" sz="1400" smtClean="0"/>
              <a:t>of credentialed coaches</a:t>
            </a:r>
            <a:endParaRPr lang="en-US" sz="1400"/>
          </a:p>
        </p:txBody>
      </p:sp>
      <p:sp>
        <p:nvSpPr>
          <p:cNvPr id="15" name="Rectangular Callout 14"/>
          <p:cNvSpPr/>
          <p:nvPr/>
        </p:nvSpPr>
        <p:spPr>
          <a:xfrm>
            <a:off x="7083454" y="5085184"/>
            <a:ext cx="1953042" cy="1080120"/>
          </a:xfrm>
          <a:prstGeom prst="wedgeRectCallout">
            <a:avLst>
              <a:gd name="adj1" fmla="val -75457"/>
              <a:gd name="adj2" fmla="val -151368"/>
            </a:avLst>
          </a:prstGeom>
          <a:solidFill>
            <a:schemeClr val="accent5">
              <a:lumMod val="50000"/>
              <a:alpha val="73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mtClean="0"/>
              <a:t>Oceania: </a:t>
            </a:r>
            <a:r>
              <a:rPr lang="en-US" b="1"/>
              <a:t>3</a:t>
            </a:r>
            <a:r>
              <a:rPr lang="en-US" b="1" smtClean="0"/>
              <a:t>% </a:t>
            </a:r>
            <a:r>
              <a:rPr lang="en-US" sz="1400" smtClean="0"/>
              <a:t>of credentialed coaches</a:t>
            </a:r>
            <a:endParaRPr lang="en-US" sz="1400"/>
          </a:p>
        </p:txBody>
      </p:sp>
      <p:sp>
        <p:nvSpPr>
          <p:cNvPr id="16" name="Rectangle 15"/>
          <p:cNvSpPr/>
          <p:nvPr/>
        </p:nvSpPr>
        <p:spPr>
          <a:xfrm>
            <a:off x="6357879" y="6536377"/>
            <a:ext cx="2750625" cy="276999"/>
          </a:xfrm>
          <a:prstGeom prst="rect">
            <a:avLst/>
          </a:prstGeom>
        </p:spPr>
        <p:txBody>
          <a:bodyPr wrap="none">
            <a:spAutoFit/>
          </a:bodyPr>
          <a:lstStyle/>
          <a:p>
            <a:r>
              <a:rPr lang="x-none" sz="1200">
                <a:hlinkClick r:id="rId3"/>
              </a:rPr>
              <a:t>www.centerforexecutivecoaching.com</a:t>
            </a:r>
            <a:endParaRPr lang="x-none" sz="1200"/>
          </a:p>
        </p:txBody>
      </p:sp>
    </p:spTree>
    <p:extLst>
      <p:ext uri="{BB962C8B-B14F-4D97-AF65-F5344CB8AC3E}">
        <p14:creationId xmlns:p14="http://schemas.microsoft.com/office/powerpoint/2010/main" val="7431266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826" y="636945"/>
            <a:ext cx="9162826" cy="559807"/>
          </a:xfrm>
          <a:prstGeom prst="rect">
            <a:avLst/>
          </a:prstGeom>
          <a:gradFill>
            <a:gsLst>
              <a:gs pos="28000">
                <a:srgbClr val="DAA600"/>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 name="Rectangle 6"/>
          <p:cNvSpPr/>
          <p:nvPr/>
        </p:nvSpPr>
        <p:spPr>
          <a:xfrm>
            <a:off x="35496" y="560874"/>
            <a:ext cx="6336704" cy="707886"/>
          </a:xfrm>
          <a:prstGeom prst="rect">
            <a:avLst/>
          </a:prstGeom>
        </p:spPr>
        <p:txBody>
          <a:bodyPr wrap="square">
            <a:spAutoFit/>
          </a:bodyPr>
          <a:lstStyle/>
          <a:p>
            <a:r>
              <a:rPr lang="en-US" sz="4000" b="1" smtClean="0">
                <a:solidFill>
                  <a:schemeClr val="bg1"/>
                </a:solidFill>
                <a:latin typeface="Arial Rounded MT Bold" pitchFamily="34" charset="0"/>
                <a:cs typeface="Arial" charset="0"/>
                <a:sym typeface="Arial" charset="0"/>
              </a:rPr>
              <a:t>Many </a:t>
            </a:r>
            <a:r>
              <a:rPr lang="en-US" sz="4000" b="1">
                <a:solidFill>
                  <a:schemeClr val="bg1"/>
                </a:solidFill>
                <a:latin typeface="Arial Rounded MT Bold" pitchFamily="34" charset="0"/>
                <a:cs typeface="Arial" charset="0"/>
                <a:sym typeface="Arial" charset="0"/>
              </a:rPr>
              <a:t>Niches</a:t>
            </a:r>
            <a:endParaRPr lang="en-US" sz="4000" b="1" smtClean="0">
              <a:solidFill>
                <a:schemeClr val="tx2"/>
              </a:solidFill>
              <a:latin typeface="Arial Rounded MT Bold" pitchFamily="34" charset="0"/>
              <a:cs typeface="Arial" charset="0"/>
              <a:sym typeface="Arial" charset="0"/>
            </a:endParaRPr>
          </a:p>
        </p:txBody>
      </p:sp>
      <p:sp>
        <p:nvSpPr>
          <p:cNvPr id="8" name="Rectangle 7"/>
          <p:cNvSpPr/>
          <p:nvPr/>
        </p:nvSpPr>
        <p:spPr>
          <a:xfrm>
            <a:off x="107504" y="2346553"/>
            <a:ext cx="7488832" cy="3662541"/>
          </a:xfrm>
          <a:prstGeom prst="rect">
            <a:avLst/>
          </a:prstGeom>
        </p:spPr>
        <p:txBody>
          <a:bodyPr wrap="square">
            <a:spAutoFit/>
          </a:bodyPr>
          <a:lstStyle/>
          <a:p>
            <a:pPr marL="285750" indent="-285750">
              <a:spcBef>
                <a:spcPts val="1200"/>
              </a:spcBef>
              <a:buClr>
                <a:srgbClr val="FFC000"/>
              </a:buClr>
              <a:buFont typeface="Wingdings" pitchFamily="2" charset="2"/>
              <a:buChar char="§"/>
            </a:pPr>
            <a:r>
              <a:rPr lang="en-US" dirty="0"/>
              <a:t>Industry (e.g. hospital executives, insurance executives</a:t>
            </a:r>
            <a:r>
              <a:rPr lang="en-US" dirty="0" smtClean="0"/>
              <a:t>)</a:t>
            </a:r>
          </a:p>
          <a:p>
            <a:pPr marL="742950" lvl="1" indent="-285750">
              <a:spcBef>
                <a:spcPts val="1200"/>
              </a:spcBef>
              <a:buClr>
                <a:srgbClr val="FFC000"/>
              </a:buClr>
              <a:buFont typeface="Wingdings" pitchFamily="2" charset="2"/>
              <a:buChar char="§"/>
            </a:pPr>
            <a:r>
              <a:rPr lang="en-US" dirty="0" smtClean="0"/>
              <a:t>Wide open space in that small- to mid-sized company range</a:t>
            </a:r>
            <a:endParaRPr lang="en-US" dirty="0"/>
          </a:p>
          <a:p>
            <a:pPr marL="285750" indent="-285750">
              <a:spcBef>
                <a:spcPts val="1200"/>
              </a:spcBef>
              <a:buClr>
                <a:srgbClr val="FFC000"/>
              </a:buClr>
              <a:buFont typeface="Wingdings" pitchFamily="2" charset="2"/>
              <a:buChar char="§"/>
            </a:pPr>
            <a:r>
              <a:rPr lang="en-US" dirty="0"/>
              <a:t>Function (CFO, CIO, CMO, physician leader)</a:t>
            </a:r>
          </a:p>
          <a:p>
            <a:pPr marL="285750" indent="-285750">
              <a:spcBef>
                <a:spcPts val="1200"/>
              </a:spcBef>
              <a:buClr>
                <a:srgbClr val="FFC000"/>
              </a:buClr>
              <a:buFont typeface="Wingdings" pitchFamily="2" charset="2"/>
              <a:buChar char="§"/>
            </a:pPr>
            <a:r>
              <a:rPr lang="en-US" dirty="0"/>
              <a:t>Demographic (women, baby boomers)</a:t>
            </a:r>
          </a:p>
          <a:p>
            <a:pPr marL="285750" indent="-285750">
              <a:spcBef>
                <a:spcPts val="1200"/>
              </a:spcBef>
              <a:buClr>
                <a:srgbClr val="FFC000"/>
              </a:buClr>
              <a:buFont typeface="Wingdings" pitchFamily="2" charset="2"/>
              <a:buChar char="§"/>
            </a:pPr>
            <a:r>
              <a:rPr lang="en-US" dirty="0"/>
              <a:t>Psychographic (Christian business owners)</a:t>
            </a:r>
          </a:p>
          <a:p>
            <a:pPr marL="285750" indent="-285750">
              <a:spcBef>
                <a:spcPts val="1200"/>
              </a:spcBef>
              <a:buClr>
                <a:srgbClr val="FFC000"/>
              </a:buClr>
              <a:buFont typeface="Wingdings" pitchFamily="2" charset="2"/>
              <a:buChar char="§"/>
            </a:pPr>
            <a:r>
              <a:rPr lang="en-US" dirty="0"/>
              <a:t>Generational </a:t>
            </a:r>
            <a:r>
              <a:rPr lang="en-US" dirty="0" smtClean="0"/>
              <a:t>(e.g., </a:t>
            </a:r>
            <a:r>
              <a:rPr lang="en-US" dirty="0" err="1" smtClean="0"/>
              <a:t>Millenials</a:t>
            </a:r>
            <a:r>
              <a:rPr lang="en-US" dirty="0"/>
              <a:t>)</a:t>
            </a:r>
          </a:p>
          <a:p>
            <a:pPr marL="285750" indent="-285750">
              <a:spcBef>
                <a:spcPts val="1200"/>
              </a:spcBef>
              <a:buClr>
                <a:srgbClr val="FFC000"/>
              </a:buClr>
              <a:buFont typeface="Wingdings" pitchFamily="2" charset="2"/>
              <a:buChar char="§"/>
            </a:pPr>
            <a:r>
              <a:rPr lang="en-US" dirty="0"/>
              <a:t>Situational (conflicts, influence, change </a:t>
            </a:r>
            <a:r>
              <a:rPr lang="en-US" dirty="0" smtClean="0"/>
              <a:t>leadership, succession planning for family-owned businesses, strategic planning)</a:t>
            </a:r>
            <a:endParaRPr lang="en-US" dirty="0"/>
          </a:p>
          <a:p>
            <a:pPr marL="285750" indent="-285750">
              <a:spcBef>
                <a:spcPts val="1200"/>
              </a:spcBef>
              <a:buClr>
                <a:srgbClr val="FFC000"/>
              </a:buClr>
              <a:buFont typeface="Wingdings" pitchFamily="2" charset="2"/>
              <a:buChar char="§"/>
            </a:pPr>
            <a:r>
              <a:rPr lang="en-US" dirty="0" smtClean="0"/>
              <a:t>Combinations </a:t>
            </a:r>
            <a:r>
              <a:rPr lang="en-US" dirty="0"/>
              <a:t>of above </a:t>
            </a:r>
            <a:r>
              <a:rPr lang="en-US" dirty="0" smtClean="0"/>
              <a:t>are </a:t>
            </a:r>
            <a:r>
              <a:rPr lang="en-US" dirty="0"/>
              <a:t>strongest </a:t>
            </a:r>
          </a:p>
        </p:txBody>
      </p:sp>
      <p:sp>
        <p:nvSpPr>
          <p:cNvPr id="6" name="Rectangle 5"/>
          <p:cNvSpPr/>
          <p:nvPr/>
        </p:nvSpPr>
        <p:spPr>
          <a:xfrm>
            <a:off x="6357879" y="6536377"/>
            <a:ext cx="2750625" cy="276999"/>
          </a:xfrm>
          <a:prstGeom prst="rect">
            <a:avLst/>
          </a:prstGeom>
        </p:spPr>
        <p:txBody>
          <a:bodyPr wrap="none">
            <a:spAutoFit/>
          </a:bodyPr>
          <a:lstStyle/>
          <a:p>
            <a:r>
              <a:rPr lang="x-none" sz="1200">
                <a:hlinkClick r:id="rId2"/>
              </a:rPr>
              <a:t>www.centerforexecutivecoaching.com</a:t>
            </a:r>
            <a:endParaRPr lang="x-none" sz="1200"/>
          </a:p>
        </p:txBody>
      </p:sp>
    </p:spTree>
    <p:extLst>
      <p:ext uri="{BB962C8B-B14F-4D97-AF65-F5344CB8AC3E}">
        <p14:creationId xmlns:p14="http://schemas.microsoft.com/office/powerpoint/2010/main" val="13057361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7529" b="16197"/>
          <a:stretch/>
        </p:blipFill>
        <p:spPr>
          <a:xfrm>
            <a:off x="2483768" y="2204864"/>
            <a:ext cx="6667500" cy="3385542"/>
          </a:xfrm>
          <a:prstGeom prst="rect">
            <a:avLst/>
          </a:prstGeom>
        </p:spPr>
      </p:pic>
      <p:sp>
        <p:nvSpPr>
          <p:cNvPr id="5" name="Rectangle 4"/>
          <p:cNvSpPr/>
          <p:nvPr/>
        </p:nvSpPr>
        <p:spPr>
          <a:xfrm>
            <a:off x="-18826" y="636945"/>
            <a:ext cx="9162826" cy="559807"/>
          </a:xfrm>
          <a:prstGeom prst="rect">
            <a:avLst/>
          </a:prstGeom>
          <a:gradFill>
            <a:gsLst>
              <a:gs pos="28000">
                <a:srgbClr val="DAA600"/>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 name="Rectangle 6"/>
          <p:cNvSpPr/>
          <p:nvPr/>
        </p:nvSpPr>
        <p:spPr>
          <a:xfrm>
            <a:off x="35496" y="560874"/>
            <a:ext cx="6336704" cy="707886"/>
          </a:xfrm>
          <a:prstGeom prst="rect">
            <a:avLst/>
          </a:prstGeom>
        </p:spPr>
        <p:txBody>
          <a:bodyPr wrap="square">
            <a:spAutoFit/>
          </a:bodyPr>
          <a:lstStyle/>
          <a:p>
            <a:r>
              <a:rPr lang="en-US" sz="4000" b="1">
                <a:solidFill>
                  <a:schemeClr val="bg1"/>
                </a:solidFill>
                <a:latin typeface="Arial Rounded MT Bold" pitchFamily="34" charset="0"/>
                <a:cs typeface="Arial" charset="0"/>
                <a:sym typeface="Arial" charset="0"/>
              </a:rPr>
              <a:t>Many Openings</a:t>
            </a:r>
            <a:endParaRPr lang="en-US" sz="4000" b="1" smtClean="0">
              <a:solidFill>
                <a:schemeClr val="tx2"/>
              </a:solidFill>
              <a:latin typeface="Arial Rounded MT Bold" pitchFamily="34" charset="0"/>
              <a:cs typeface="Arial" charset="0"/>
              <a:sym typeface="Arial" charset="0"/>
            </a:endParaRPr>
          </a:p>
        </p:txBody>
      </p:sp>
      <p:sp>
        <p:nvSpPr>
          <p:cNvPr id="8" name="Rectangle 7"/>
          <p:cNvSpPr/>
          <p:nvPr/>
        </p:nvSpPr>
        <p:spPr>
          <a:xfrm>
            <a:off x="107504" y="2204864"/>
            <a:ext cx="7488832" cy="3385542"/>
          </a:xfrm>
          <a:prstGeom prst="rect">
            <a:avLst/>
          </a:prstGeom>
        </p:spPr>
        <p:txBody>
          <a:bodyPr wrap="square">
            <a:spAutoFit/>
          </a:bodyPr>
          <a:lstStyle/>
          <a:p>
            <a:pPr marL="285750" indent="-285750">
              <a:spcBef>
                <a:spcPts val="1200"/>
              </a:spcBef>
              <a:buClr>
                <a:srgbClr val="FFC000"/>
              </a:buClr>
              <a:buFont typeface="Wingdings" pitchFamily="2" charset="2"/>
              <a:buChar char="§"/>
            </a:pPr>
            <a:r>
              <a:rPr lang="en-US"/>
              <a:t>Assessments</a:t>
            </a:r>
          </a:p>
          <a:p>
            <a:pPr marL="285750" indent="-285750">
              <a:spcBef>
                <a:spcPts val="1200"/>
              </a:spcBef>
              <a:buClr>
                <a:srgbClr val="FFC000"/>
              </a:buClr>
              <a:buFont typeface="Wingdings" pitchFamily="2" charset="2"/>
              <a:buChar char="§"/>
            </a:pPr>
            <a:r>
              <a:rPr lang="en-US"/>
              <a:t>Facilitation</a:t>
            </a:r>
          </a:p>
          <a:p>
            <a:pPr marL="285750" indent="-285750">
              <a:spcBef>
                <a:spcPts val="1200"/>
              </a:spcBef>
              <a:buClr>
                <a:srgbClr val="FFC000"/>
              </a:buClr>
              <a:buFont typeface="Wingdings" pitchFamily="2" charset="2"/>
              <a:buChar char="§"/>
            </a:pPr>
            <a:r>
              <a:rPr lang="en-US"/>
              <a:t>Consulting</a:t>
            </a:r>
          </a:p>
          <a:p>
            <a:pPr marL="285750" indent="-285750">
              <a:spcBef>
                <a:spcPts val="1200"/>
              </a:spcBef>
              <a:buClr>
                <a:srgbClr val="FFC000"/>
              </a:buClr>
              <a:buFont typeface="Wingdings" pitchFamily="2" charset="2"/>
              <a:buChar char="§"/>
            </a:pPr>
            <a:r>
              <a:rPr lang="en-US"/>
              <a:t>Retreats</a:t>
            </a:r>
          </a:p>
          <a:p>
            <a:pPr marL="285750" indent="-285750">
              <a:spcBef>
                <a:spcPts val="1200"/>
              </a:spcBef>
              <a:buClr>
                <a:srgbClr val="FFC000"/>
              </a:buClr>
              <a:buFont typeface="Wingdings" pitchFamily="2" charset="2"/>
              <a:buChar char="§"/>
            </a:pPr>
            <a:r>
              <a:rPr lang="en-US"/>
              <a:t>Strategic Planning</a:t>
            </a:r>
          </a:p>
          <a:p>
            <a:pPr marL="285750" indent="-285750">
              <a:spcBef>
                <a:spcPts val="1200"/>
              </a:spcBef>
              <a:buClr>
                <a:srgbClr val="FFC000"/>
              </a:buClr>
              <a:buFont typeface="Wingdings" pitchFamily="2" charset="2"/>
              <a:buChar char="§"/>
            </a:pPr>
            <a:r>
              <a:rPr lang="en-US"/>
              <a:t>Team Development</a:t>
            </a:r>
          </a:p>
          <a:p>
            <a:pPr marL="285750" indent="-285750">
              <a:spcBef>
                <a:spcPts val="1200"/>
              </a:spcBef>
              <a:buClr>
                <a:srgbClr val="FFC000"/>
              </a:buClr>
              <a:buFont typeface="Wingdings" pitchFamily="2" charset="2"/>
              <a:buChar char="§"/>
            </a:pPr>
            <a:r>
              <a:rPr lang="en-US"/>
              <a:t>Training</a:t>
            </a:r>
          </a:p>
          <a:p>
            <a:pPr marL="285750" indent="-285750">
              <a:spcBef>
                <a:spcPts val="1200"/>
              </a:spcBef>
              <a:buClr>
                <a:srgbClr val="FFC000"/>
              </a:buClr>
              <a:buFont typeface="Wingdings" pitchFamily="2" charset="2"/>
              <a:buChar char="§"/>
            </a:pPr>
            <a:r>
              <a:rPr lang="en-US"/>
              <a:t>Even Interim Management</a:t>
            </a:r>
          </a:p>
        </p:txBody>
      </p:sp>
      <p:sp>
        <p:nvSpPr>
          <p:cNvPr id="6" name="Rectangle 5"/>
          <p:cNvSpPr/>
          <p:nvPr/>
        </p:nvSpPr>
        <p:spPr>
          <a:xfrm>
            <a:off x="6357879" y="6536377"/>
            <a:ext cx="2750625" cy="276999"/>
          </a:xfrm>
          <a:prstGeom prst="rect">
            <a:avLst/>
          </a:prstGeom>
        </p:spPr>
        <p:txBody>
          <a:bodyPr wrap="none">
            <a:spAutoFit/>
          </a:bodyPr>
          <a:lstStyle/>
          <a:p>
            <a:r>
              <a:rPr lang="x-none" sz="1200">
                <a:hlinkClick r:id="rId3"/>
              </a:rPr>
              <a:t>www.centerforexecutivecoaching.com</a:t>
            </a:r>
            <a:endParaRPr lang="x-none" sz="1200"/>
          </a:p>
        </p:txBody>
      </p:sp>
    </p:spTree>
    <p:extLst>
      <p:ext uri="{BB962C8B-B14F-4D97-AF65-F5344CB8AC3E}">
        <p14:creationId xmlns:p14="http://schemas.microsoft.com/office/powerpoint/2010/main" val="31854725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689555" y="1614264"/>
            <a:ext cx="6762765" cy="4191000"/>
          </a:xfrm>
          <a:prstGeom prst="roundRect">
            <a:avLst>
              <a:gd name="adj" fmla="val 4944"/>
            </a:avLst>
          </a:prstGeom>
          <a:gradFill>
            <a:gsLst>
              <a:gs pos="0">
                <a:schemeClr val="bg1">
                  <a:lumMod val="95000"/>
                </a:schemeClr>
              </a:gs>
              <a:gs pos="50000">
                <a:schemeClr val="bg2"/>
              </a:gs>
              <a:gs pos="100000">
                <a:schemeClr val="accent1">
                  <a:tint val="23500"/>
                  <a:satMod val="160000"/>
                  <a:alpha val="0"/>
                </a:schemeClr>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912532" y="1878211"/>
            <a:ext cx="5391219" cy="3385542"/>
          </a:xfrm>
          <a:prstGeom prst="rect">
            <a:avLst/>
          </a:prstGeom>
          <a:noFill/>
        </p:spPr>
        <p:txBody>
          <a:bodyPr wrap="none" rtlCol="0">
            <a:spAutoFit/>
          </a:bodyPr>
          <a:lstStyle/>
          <a:p>
            <a:pPr marL="285750" indent="-285750">
              <a:spcBef>
                <a:spcPts val="1200"/>
              </a:spcBef>
              <a:buClr>
                <a:srgbClr val="FFC000"/>
              </a:buClr>
              <a:buFont typeface="Wingdings" pitchFamily="2" charset="2"/>
              <a:buChar char="§"/>
            </a:pPr>
            <a:r>
              <a:rPr lang="en-US" dirty="0" smtClean="0"/>
              <a:t>Executive Coaching Defined</a:t>
            </a:r>
          </a:p>
          <a:p>
            <a:pPr marL="285750" indent="-285750">
              <a:spcBef>
                <a:spcPts val="1200"/>
              </a:spcBef>
              <a:buClr>
                <a:srgbClr val="FFC000"/>
              </a:buClr>
              <a:buFont typeface="Wingdings" pitchFamily="2" charset="2"/>
              <a:buChar char="§"/>
            </a:pPr>
            <a:r>
              <a:rPr lang="en-US" dirty="0" smtClean="0"/>
              <a:t>Why Coaching Matters</a:t>
            </a:r>
          </a:p>
          <a:p>
            <a:pPr marL="285750" indent="-285750">
              <a:spcBef>
                <a:spcPts val="1200"/>
              </a:spcBef>
              <a:buClr>
                <a:srgbClr val="FFC000"/>
              </a:buClr>
              <a:buFont typeface="Wingdings" pitchFamily="2" charset="2"/>
              <a:buChar char="§"/>
            </a:pPr>
            <a:r>
              <a:rPr lang="en-US" dirty="0" smtClean="0"/>
              <a:t>The Opportunity for Mental Health Professionals</a:t>
            </a:r>
          </a:p>
          <a:p>
            <a:pPr marL="285750" indent="-285750">
              <a:spcBef>
                <a:spcPts val="1200"/>
              </a:spcBef>
              <a:buClr>
                <a:srgbClr val="FFC000"/>
              </a:buClr>
              <a:buFont typeface="Wingdings" pitchFamily="2" charset="2"/>
              <a:buChar char="§"/>
            </a:pPr>
            <a:r>
              <a:rPr lang="en-US" dirty="0" smtClean="0"/>
              <a:t>Quick Coaching Content</a:t>
            </a:r>
          </a:p>
          <a:p>
            <a:pPr marL="285750" indent="-285750">
              <a:spcBef>
                <a:spcPts val="1200"/>
              </a:spcBef>
              <a:buClr>
                <a:srgbClr val="FFC000"/>
              </a:buClr>
              <a:buFont typeface="Wingdings" pitchFamily="2" charset="2"/>
              <a:buChar char="§"/>
            </a:pPr>
            <a:r>
              <a:rPr lang="en-US" dirty="0" smtClean="0"/>
              <a:t>Illustrative Coaching Conversations</a:t>
            </a:r>
          </a:p>
          <a:p>
            <a:pPr marL="285750" indent="-285750">
              <a:spcBef>
                <a:spcPts val="1200"/>
              </a:spcBef>
              <a:buClr>
                <a:srgbClr val="FFC000"/>
              </a:buClr>
              <a:buFont typeface="Wingdings" pitchFamily="2" charset="2"/>
              <a:buChar char="§"/>
            </a:pPr>
            <a:r>
              <a:rPr lang="en-US" dirty="0" smtClean="0"/>
              <a:t>Situational Foundations</a:t>
            </a:r>
          </a:p>
          <a:p>
            <a:pPr marL="285750" indent="-285750">
              <a:spcBef>
                <a:spcPts val="1200"/>
              </a:spcBef>
              <a:buClr>
                <a:srgbClr val="FFC000"/>
              </a:buClr>
              <a:buFont typeface="Wingdings" pitchFamily="2" charset="2"/>
              <a:buChar char="§"/>
            </a:pPr>
            <a:r>
              <a:rPr lang="en-US" dirty="0" smtClean="0"/>
              <a:t>Situational Coaching Models</a:t>
            </a:r>
          </a:p>
          <a:p>
            <a:pPr marL="285750" indent="-285750">
              <a:spcBef>
                <a:spcPts val="1200"/>
              </a:spcBef>
              <a:buClr>
                <a:srgbClr val="FFC000"/>
              </a:buClr>
              <a:buFont typeface="Wingdings" pitchFamily="2" charset="2"/>
              <a:buChar char="§"/>
            </a:pPr>
            <a:r>
              <a:rPr lang="en-US" dirty="0" smtClean="0"/>
              <a:t>Business Models</a:t>
            </a:r>
            <a:endParaRPr lang="en-US" dirty="0"/>
          </a:p>
        </p:txBody>
      </p:sp>
      <p:sp>
        <p:nvSpPr>
          <p:cNvPr id="10" name="TextBox 9"/>
          <p:cNvSpPr txBox="1"/>
          <p:nvPr/>
        </p:nvSpPr>
        <p:spPr>
          <a:xfrm flipH="1">
            <a:off x="816103" y="966192"/>
            <a:ext cx="3611881" cy="584775"/>
          </a:xfrm>
          <a:prstGeom prst="rect">
            <a:avLst/>
          </a:prstGeom>
          <a:noFill/>
        </p:spPr>
        <p:txBody>
          <a:bodyPr wrap="square" rtlCol="0">
            <a:spAutoFit/>
          </a:bodyPr>
          <a:lstStyle/>
          <a:p>
            <a:r>
              <a:rPr lang="en-US" sz="3200" b="1" dirty="0" smtClean="0">
                <a:solidFill>
                  <a:schemeClr val="tx2"/>
                </a:solidFill>
              </a:rPr>
              <a:t>Agenda</a:t>
            </a:r>
            <a:endParaRPr lang="en-US" sz="3200" b="1" dirty="0">
              <a:solidFill>
                <a:schemeClr val="tx2"/>
              </a:solidFill>
            </a:endParaRPr>
          </a:p>
        </p:txBody>
      </p:sp>
      <p:sp>
        <p:nvSpPr>
          <p:cNvPr id="2" name="Rectangle 1"/>
          <p:cNvSpPr/>
          <p:nvPr/>
        </p:nvSpPr>
        <p:spPr>
          <a:xfrm>
            <a:off x="6357879" y="6536377"/>
            <a:ext cx="2750625" cy="276999"/>
          </a:xfrm>
          <a:prstGeom prst="rect">
            <a:avLst/>
          </a:prstGeom>
        </p:spPr>
        <p:txBody>
          <a:bodyPr wrap="none">
            <a:spAutoFit/>
          </a:bodyPr>
          <a:lstStyle/>
          <a:p>
            <a:r>
              <a:rPr lang="x-none" sz="1200">
                <a:hlinkClick r:id="rId2"/>
              </a:rPr>
              <a:t>www.centerforexecutivecoaching.com</a:t>
            </a:r>
            <a:endParaRPr lang="x-none" sz="1200"/>
          </a:p>
        </p:txBody>
      </p:sp>
    </p:spTree>
    <p:extLst>
      <p:ext uri="{BB962C8B-B14F-4D97-AF65-F5344CB8AC3E}">
        <p14:creationId xmlns:p14="http://schemas.microsoft.com/office/powerpoint/2010/main" val="196244676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826" y="636945"/>
            <a:ext cx="9162826" cy="559807"/>
          </a:xfrm>
          <a:prstGeom prst="rect">
            <a:avLst/>
          </a:prstGeom>
          <a:gradFill>
            <a:gsLst>
              <a:gs pos="28000">
                <a:srgbClr val="DAA600"/>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 name="Rectangle 6"/>
          <p:cNvSpPr/>
          <p:nvPr/>
        </p:nvSpPr>
        <p:spPr>
          <a:xfrm>
            <a:off x="35496" y="560874"/>
            <a:ext cx="6336704" cy="707886"/>
          </a:xfrm>
          <a:prstGeom prst="rect">
            <a:avLst/>
          </a:prstGeom>
        </p:spPr>
        <p:txBody>
          <a:bodyPr wrap="square">
            <a:spAutoFit/>
          </a:bodyPr>
          <a:lstStyle/>
          <a:p>
            <a:r>
              <a:rPr lang="en-US" sz="4000" b="1">
                <a:solidFill>
                  <a:schemeClr val="bg1"/>
                </a:solidFill>
                <a:latin typeface="Arial Rounded MT Bold" pitchFamily="34" charset="0"/>
                <a:cs typeface="Arial" charset="0"/>
                <a:sym typeface="Arial" charset="0"/>
              </a:rPr>
              <a:t>Many Lightweights</a:t>
            </a:r>
            <a:endParaRPr lang="en-US" sz="4000" b="1" smtClean="0">
              <a:solidFill>
                <a:schemeClr val="tx2"/>
              </a:solidFill>
              <a:latin typeface="Arial Rounded MT Bold" pitchFamily="34" charset="0"/>
              <a:cs typeface="Arial" charset="0"/>
              <a:sym typeface="Arial" charset="0"/>
            </a:endParaRPr>
          </a:p>
        </p:txBody>
      </p:sp>
      <p:sp>
        <p:nvSpPr>
          <p:cNvPr id="8" name="Rectangle 7"/>
          <p:cNvSpPr/>
          <p:nvPr/>
        </p:nvSpPr>
        <p:spPr>
          <a:xfrm>
            <a:off x="107504" y="2204864"/>
            <a:ext cx="7776864" cy="2646878"/>
          </a:xfrm>
          <a:prstGeom prst="rect">
            <a:avLst/>
          </a:prstGeom>
        </p:spPr>
        <p:txBody>
          <a:bodyPr wrap="square">
            <a:spAutoFit/>
          </a:bodyPr>
          <a:lstStyle/>
          <a:p>
            <a:pPr marL="285750" indent="-285750">
              <a:spcBef>
                <a:spcPts val="1200"/>
              </a:spcBef>
              <a:buClr>
                <a:srgbClr val="FFC000"/>
              </a:buClr>
              <a:buFont typeface="Wingdings" pitchFamily="2" charset="2"/>
              <a:buChar char="§"/>
            </a:pPr>
            <a:endParaRPr lang="en-US" dirty="0"/>
          </a:p>
          <a:p>
            <a:pPr marL="285750" indent="-285750">
              <a:spcBef>
                <a:spcPts val="1200"/>
              </a:spcBef>
              <a:buClr>
                <a:srgbClr val="FFC000"/>
              </a:buClr>
              <a:buFont typeface="Wingdings" pitchFamily="2" charset="2"/>
              <a:buChar char="§"/>
            </a:pPr>
            <a:r>
              <a:rPr lang="en-US" dirty="0" smtClean="0"/>
              <a:t>You can succeed with some sort of edge given your training, credentials, and experience</a:t>
            </a:r>
            <a:endParaRPr lang="en-US" dirty="0"/>
          </a:p>
          <a:p>
            <a:pPr marL="285750" indent="-285750">
              <a:spcBef>
                <a:spcPts val="1200"/>
              </a:spcBef>
              <a:buClr>
                <a:srgbClr val="FFC000"/>
              </a:buClr>
              <a:buFont typeface="Wingdings" pitchFamily="2" charset="2"/>
              <a:buChar char="§"/>
            </a:pPr>
            <a:r>
              <a:rPr lang="en-US" dirty="0"/>
              <a:t>Still too many people hanging a shingle with no skills or substance</a:t>
            </a:r>
          </a:p>
          <a:p>
            <a:pPr marL="285750" indent="-285750">
              <a:spcBef>
                <a:spcPts val="1200"/>
              </a:spcBef>
              <a:buClr>
                <a:srgbClr val="FFC000"/>
              </a:buClr>
              <a:buFont typeface="Wingdings" pitchFamily="2" charset="2"/>
              <a:buChar char="§"/>
            </a:pPr>
            <a:r>
              <a:rPr lang="en-US" dirty="0"/>
              <a:t>Lots of “woo </a:t>
            </a:r>
            <a:r>
              <a:rPr lang="en-US" dirty="0" err="1"/>
              <a:t>woo</a:t>
            </a:r>
            <a:r>
              <a:rPr lang="en-US" dirty="0"/>
              <a:t>” style coaching</a:t>
            </a:r>
          </a:p>
          <a:p>
            <a:pPr marL="285750" indent="-285750">
              <a:spcBef>
                <a:spcPts val="1200"/>
              </a:spcBef>
              <a:buClr>
                <a:srgbClr val="FFC000"/>
              </a:buClr>
              <a:buFont typeface="Wingdings" pitchFamily="2" charset="2"/>
              <a:buChar char="§"/>
            </a:pPr>
            <a:r>
              <a:rPr lang="en-US" dirty="0"/>
              <a:t>Lots of circular questioning that still causes executives to call coaching “an expensive waste of </a:t>
            </a:r>
            <a:r>
              <a:rPr lang="en-US" dirty="0" smtClean="0"/>
              <a:t>time”</a:t>
            </a:r>
            <a:endParaRPr lang="en-US" dirty="0"/>
          </a:p>
        </p:txBody>
      </p:sp>
      <p:sp>
        <p:nvSpPr>
          <p:cNvPr id="6" name="Rectangle 5"/>
          <p:cNvSpPr/>
          <p:nvPr/>
        </p:nvSpPr>
        <p:spPr>
          <a:xfrm>
            <a:off x="6357879" y="6536377"/>
            <a:ext cx="2750625" cy="276999"/>
          </a:xfrm>
          <a:prstGeom prst="rect">
            <a:avLst/>
          </a:prstGeom>
        </p:spPr>
        <p:txBody>
          <a:bodyPr wrap="none">
            <a:spAutoFit/>
          </a:bodyPr>
          <a:lstStyle/>
          <a:p>
            <a:r>
              <a:rPr lang="x-none" sz="1200">
                <a:hlinkClick r:id="rId2"/>
              </a:rPr>
              <a:t>www.centerforexecutivecoaching.com</a:t>
            </a:r>
            <a:endParaRPr lang="x-none" sz="1200"/>
          </a:p>
        </p:txBody>
      </p:sp>
    </p:spTree>
    <p:extLst>
      <p:ext uri="{BB962C8B-B14F-4D97-AF65-F5344CB8AC3E}">
        <p14:creationId xmlns:p14="http://schemas.microsoft.com/office/powerpoint/2010/main" val="42366972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826" y="636945"/>
            <a:ext cx="9162826" cy="559807"/>
          </a:xfrm>
          <a:prstGeom prst="rect">
            <a:avLst/>
          </a:prstGeom>
          <a:gradFill>
            <a:gsLst>
              <a:gs pos="28000">
                <a:srgbClr val="DAA600"/>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 name="Rectangle 6"/>
          <p:cNvSpPr/>
          <p:nvPr/>
        </p:nvSpPr>
        <p:spPr>
          <a:xfrm>
            <a:off x="35496" y="560874"/>
            <a:ext cx="6336704" cy="707886"/>
          </a:xfrm>
          <a:prstGeom prst="rect">
            <a:avLst/>
          </a:prstGeom>
        </p:spPr>
        <p:txBody>
          <a:bodyPr wrap="square">
            <a:spAutoFit/>
          </a:bodyPr>
          <a:lstStyle/>
          <a:p>
            <a:r>
              <a:rPr lang="en-US" sz="4000" b="1">
                <a:solidFill>
                  <a:schemeClr val="bg1"/>
                </a:solidFill>
                <a:latin typeface="Arial Rounded MT Bold" pitchFamily="34" charset="0"/>
                <a:cs typeface="Arial" charset="0"/>
                <a:sym typeface="Arial" charset="0"/>
              </a:rPr>
              <a:t>So Long As You</a:t>
            </a:r>
            <a:endParaRPr lang="en-US" sz="4000" b="1" smtClean="0">
              <a:solidFill>
                <a:schemeClr val="tx2"/>
              </a:solidFill>
              <a:latin typeface="Arial Rounded MT Bold" pitchFamily="34" charset="0"/>
              <a:cs typeface="Arial" charset="0"/>
              <a:sym typeface="Arial" charset="0"/>
            </a:endParaRPr>
          </a:p>
        </p:txBody>
      </p:sp>
      <p:sp>
        <p:nvSpPr>
          <p:cNvPr id="8" name="Rectangle 7"/>
          <p:cNvSpPr/>
          <p:nvPr/>
        </p:nvSpPr>
        <p:spPr>
          <a:xfrm>
            <a:off x="107504" y="2204864"/>
            <a:ext cx="7920880" cy="2369880"/>
          </a:xfrm>
          <a:prstGeom prst="rect">
            <a:avLst/>
          </a:prstGeom>
        </p:spPr>
        <p:txBody>
          <a:bodyPr wrap="square">
            <a:spAutoFit/>
          </a:bodyPr>
          <a:lstStyle/>
          <a:p>
            <a:pPr marL="285750" indent="-285750">
              <a:spcBef>
                <a:spcPts val="1200"/>
              </a:spcBef>
              <a:buClr>
                <a:srgbClr val="FFC000"/>
              </a:buClr>
              <a:buFont typeface="Wingdings" pitchFamily="2" charset="2"/>
              <a:buChar char="§"/>
            </a:pPr>
            <a:endParaRPr lang="en-US" dirty="0"/>
          </a:p>
          <a:p>
            <a:pPr marL="285750" indent="-285750">
              <a:spcBef>
                <a:spcPts val="1200"/>
              </a:spcBef>
              <a:buClr>
                <a:srgbClr val="FFC000"/>
              </a:buClr>
              <a:buFont typeface="Wingdings" pitchFamily="2" charset="2"/>
              <a:buChar char="§"/>
            </a:pPr>
            <a:r>
              <a:rPr lang="en-US" dirty="0"/>
              <a:t>Have solid tools, methods, and frameworks</a:t>
            </a:r>
          </a:p>
          <a:p>
            <a:pPr marL="285750" indent="-285750">
              <a:spcBef>
                <a:spcPts val="1200"/>
              </a:spcBef>
              <a:buClr>
                <a:srgbClr val="FFC000"/>
              </a:buClr>
              <a:buFont typeface="Wingdings" pitchFamily="2" charset="2"/>
              <a:buChar char="§"/>
            </a:pPr>
            <a:r>
              <a:rPr lang="en-US" dirty="0"/>
              <a:t>Track progress start to finish</a:t>
            </a:r>
          </a:p>
          <a:p>
            <a:pPr marL="285750" indent="-285750">
              <a:spcBef>
                <a:spcPts val="1200"/>
              </a:spcBef>
              <a:buClr>
                <a:srgbClr val="FFC000"/>
              </a:buClr>
              <a:buFont typeface="Wingdings" pitchFamily="2" charset="2"/>
              <a:buChar char="§"/>
            </a:pPr>
            <a:r>
              <a:rPr lang="en-US" dirty="0"/>
              <a:t>Develop some core competencies to meet standards</a:t>
            </a:r>
          </a:p>
          <a:p>
            <a:pPr marL="285750" indent="-285750">
              <a:spcBef>
                <a:spcPts val="1200"/>
              </a:spcBef>
              <a:buClr>
                <a:srgbClr val="FFC000"/>
              </a:buClr>
              <a:buFont typeface="Wingdings" pitchFamily="2" charset="2"/>
              <a:buChar char="§"/>
            </a:pPr>
            <a:r>
              <a:rPr lang="en-US" dirty="0"/>
              <a:t>Are comfortable being in two businesses – coaching and business development</a:t>
            </a:r>
          </a:p>
        </p:txBody>
      </p:sp>
      <p:sp>
        <p:nvSpPr>
          <p:cNvPr id="6" name="Rectangle 5"/>
          <p:cNvSpPr/>
          <p:nvPr/>
        </p:nvSpPr>
        <p:spPr>
          <a:xfrm>
            <a:off x="6357879" y="6536377"/>
            <a:ext cx="2750625" cy="276999"/>
          </a:xfrm>
          <a:prstGeom prst="rect">
            <a:avLst/>
          </a:prstGeom>
        </p:spPr>
        <p:txBody>
          <a:bodyPr wrap="none">
            <a:spAutoFit/>
          </a:bodyPr>
          <a:lstStyle/>
          <a:p>
            <a:r>
              <a:rPr lang="x-none" sz="1200">
                <a:hlinkClick r:id="rId2"/>
              </a:rPr>
              <a:t>www.centerforexecutivecoaching.com</a:t>
            </a:r>
            <a:endParaRPr lang="x-none" sz="1200"/>
          </a:p>
        </p:txBody>
      </p:sp>
    </p:spTree>
    <p:extLst>
      <p:ext uri="{BB962C8B-B14F-4D97-AF65-F5344CB8AC3E}">
        <p14:creationId xmlns:p14="http://schemas.microsoft.com/office/powerpoint/2010/main" val="7242190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5606" y="1340768"/>
            <a:ext cx="3456714" cy="2539355"/>
          </a:xfrm>
          <a:prstGeom prst="rect">
            <a:avLst/>
          </a:prstGeom>
        </p:spPr>
      </p:pic>
      <p:sp>
        <p:nvSpPr>
          <p:cNvPr id="6" name="Rectangle 5"/>
          <p:cNvSpPr/>
          <p:nvPr/>
        </p:nvSpPr>
        <p:spPr>
          <a:xfrm>
            <a:off x="0" y="3098395"/>
            <a:ext cx="8820472" cy="792088"/>
          </a:xfrm>
          <a:prstGeom prst="rect">
            <a:avLst/>
          </a:prstGeom>
          <a:gradFill>
            <a:gsLst>
              <a:gs pos="28000">
                <a:srgbClr val="DAA600"/>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Rectangle 8"/>
          <p:cNvSpPr/>
          <p:nvPr/>
        </p:nvSpPr>
        <p:spPr>
          <a:xfrm>
            <a:off x="323528" y="2162291"/>
            <a:ext cx="5184576" cy="4247317"/>
          </a:xfrm>
          <a:prstGeom prst="rect">
            <a:avLst/>
          </a:prstGeom>
        </p:spPr>
        <p:txBody>
          <a:bodyPr wrap="square">
            <a:spAutoFit/>
          </a:bodyPr>
          <a:lstStyle/>
          <a:p>
            <a:r>
              <a:rPr lang="en-US" sz="5400" b="1" dirty="0" smtClean="0"/>
              <a:t>The</a:t>
            </a:r>
            <a:endParaRPr lang="x-none" sz="5400" b="1" dirty="0" smtClean="0"/>
          </a:p>
          <a:p>
            <a:r>
              <a:rPr lang="x-none" sz="5400" b="1" dirty="0" smtClean="0">
                <a:latin typeface="Arial Rounded MT Bold" pitchFamily="34" charset="0"/>
              </a:rPr>
              <a:t>Opportunity</a:t>
            </a:r>
            <a:endParaRPr lang="en-US" sz="5400" b="1" dirty="0" smtClean="0">
              <a:latin typeface="Arial Rounded MT Bold" pitchFamily="34" charset="0"/>
            </a:endParaRPr>
          </a:p>
          <a:p>
            <a:r>
              <a:rPr lang="en-US" sz="5400" b="1" dirty="0" smtClean="0">
                <a:latin typeface="Arial Rounded MT Bold" pitchFamily="34" charset="0"/>
              </a:rPr>
              <a:t>For Mental Health Professionals</a:t>
            </a:r>
            <a:endParaRPr lang="x-none" sz="5400" b="1" dirty="0" smtClean="0"/>
          </a:p>
        </p:txBody>
      </p:sp>
      <p:sp>
        <p:nvSpPr>
          <p:cNvPr id="7" name="Rectangle 6"/>
          <p:cNvSpPr/>
          <p:nvPr/>
        </p:nvSpPr>
        <p:spPr>
          <a:xfrm>
            <a:off x="6357879" y="6536377"/>
            <a:ext cx="2750625" cy="276999"/>
          </a:xfrm>
          <a:prstGeom prst="rect">
            <a:avLst/>
          </a:prstGeom>
        </p:spPr>
        <p:txBody>
          <a:bodyPr wrap="none">
            <a:spAutoFit/>
          </a:bodyPr>
          <a:lstStyle/>
          <a:p>
            <a:r>
              <a:rPr lang="x-none" sz="1200">
                <a:hlinkClick r:id="rId3"/>
              </a:rPr>
              <a:t>www.centerforexecutivecoaching.com</a:t>
            </a:r>
            <a:endParaRPr lang="x-none" sz="1200"/>
          </a:p>
        </p:txBody>
      </p:sp>
    </p:spTree>
    <p:extLst>
      <p:ext uri="{BB962C8B-B14F-4D97-AF65-F5344CB8AC3E}">
        <p14:creationId xmlns:p14="http://schemas.microsoft.com/office/powerpoint/2010/main" val="37671619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8826" y="636945"/>
            <a:ext cx="9162826" cy="1135871"/>
          </a:xfrm>
          <a:prstGeom prst="rect">
            <a:avLst/>
          </a:prstGeom>
          <a:gradFill>
            <a:gsLst>
              <a:gs pos="28000">
                <a:srgbClr val="DAA600"/>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ar</a:t>
            </a:r>
            <a:endParaRPr lang="x-none" dirty="0"/>
          </a:p>
        </p:txBody>
      </p:sp>
      <p:sp>
        <p:nvSpPr>
          <p:cNvPr id="7" name="Rectangle 6"/>
          <p:cNvSpPr/>
          <p:nvPr/>
        </p:nvSpPr>
        <p:spPr>
          <a:xfrm>
            <a:off x="35496" y="692696"/>
            <a:ext cx="8928992" cy="6740307"/>
          </a:xfrm>
          <a:prstGeom prst="rect">
            <a:avLst/>
          </a:prstGeom>
        </p:spPr>
        <p:txBody>
          <a:bodyPr wrap="square">
            <a:spAutoFit/>
          </a:bodyPr>
          <a:lstStyle/>
          <a:p>
            <a:pPr algn="ctr"/>
            <a:r>
              <a:rPr lang="en-US" sz="4800" b="1" dirty="0" smtClean="0">
                <a:latin typeface="Arial Rounded MT Bold" pitchFamily="34" charset="0"/>
                <a:cs typeface="Arial" charset="0"/>
                <a:sym typeface="Arial" charset="0"/>
              </a:rPr>
              <a:t>Mental Health Professionals Are Poised for Success as Professional Coaches…</a:t>
            </a:r>
          </a:p>
          <a:p>
            <a:pPr algn="ctr"/>
            <a:endParaRPr lang="en-US" sz="4800" b="1" dirty="0">
              <a:latin typeface="Arial Rounded MT Bold" pitchFamily="34" charset="0"/>
              <a:cs typeface="Arial" charset="0"/>
              <a:sym typeface="Arial" charset="0"/>
            </a:endParaRPr>
          </a:p>
          <a:p>
            <a:pPr algn="ctr"/>
            <a:r>
              <a:rPr lang="en-US" sz="4800" b="1" dirty="0" smtClean="0">
                <a:latin typeface="Arial Rounded MT Bold" pitchFamily="34" charset="0"/>
                <a:cs typeface="Arial" charset="0"/>
                <a:sym typeface="Arial" charset="0"/>
              </a:rPr>
              <a:t>…but they need good training to build and succeed in a coaching practice</a:t>
            </a:r>
          </a:p>
          <a:p>
            <a:pPr algn="ctr"/>
            <a:endParaRPr lang="en-US" sz="4800" b="1" dirty="0">
              <a:latin typeface="Arial Rounded MT Bold" pitchFamily="34" charset="0"/>
              <a:cs typeface="Arial" charset="0"/>
              <a:sym typeface="Arial" charset="0"/>
            </a:endParaRPr>
          </a:p>
          <a:p>
            <a:pPr algn="ctr"/>
            <a:endParaRPr lang="en-US" sz="4800" b="1" dirty="0" smtClean="0">
              <a:latin typeface="Arial Rounded MT Bold" pitchFamily="34" charset="0"/>
              <a:cs typeface="Arial" charset="0"/>
              <a:sym typeface="Arial" charset="0"/>
            </a:endParaRPr>
          </a:p>
        </p:txBody>
      </p:sp>
      <p:sp>
        <p:nvSpPr>
          <p:cNvPr id="10" name="Rectangle 9"/>
          <p:cNvSpPr/>
          <p:nvPr/>
        </p:nvSpPr>
        <p:spPr>
          <a:xfrm>
            <a:off x="107504" y="2073037"/>
            <a:ext cx="7272808" cy="923330"/>
          </a:xfrm>
          <a:prstGeom prst="rect">
            <a:avLst/>
          </a:prstGeom>
        </p:spPr>
        <p:txBody>
          <a:bodyPr wrap="square">
            <a:spAutoFit/>
          </a:bodyPr>
          <a:lstStyle/>
          <a:p>
            <a:pPr marL="285750" indent="-285750">
              <a:buClr>
                <a:srgbClr val="FFC000"/>
              </a:buClr>
              <a:buFont typeface="Wingdings" pitchFamily="2" charset="2"/>
              <a:buChar char="§"/>
            </a:pPr>
            <a:endParaRPr lang="en-US" dirty="0" smtClean="0"/>
          </a:p>
          <a:p>
            <a:pPr marL="285750" indent="-285750">
              <a:buClr>
                <a:srgbClr val="FFC000"/>
              </a:buClr>
              <a:buFont typeface="Wingdings" pitchFamily="2" charset="2"/>
              <a:buChar char="§"/>
            </a:pPr>
            <a:endParaRPr lang="en-US" dirty="0"/>
          </a:p>
          <a:p>
            <a:pPr marL="285750" indent="-285750">
              <a:buClr>
                <a:srgbClr val="FFC000"/>
              </a:buClr>
              <a:buFont typeface="Wingdings" pitchFamily="2" charset="2"/>
              <a:buChar char="§"/>
            </a:pPr>
            <a:endParaRPr lang="en-US" dirty="0" smtClean="0"/>
          </a:p>
        </p:txBody>
      </p:sp>
      <p:sp>
        <p:nvSpPr>
          <p:cNvPr id="6" name="Rectangle 5"/>
          <p:cNvSpPr/>
          <p:nvPr/>
        </p:nvSpPr>
        <p:spPr>
          <a:xfrm>
            <a:off x="6357879" y="6536377"/>
            <a:ext cx="2750625" cy="276999"/>
          </a:xfrm>
          <a:prstGeom prst="rect">
            <a:avLst/>
          </a:prstGeom>
        </p:spPr>
        <p:txBody>
          <a:bodyPr wrap="none">
            <a:spAutoFit/>
          </a:bodyPr>
          <a:lstStyle/>
          <a:p>
            <a:r>
              <a:rPr lang="x-none" sz="1200">
                <a:hlinkClick r:id="rId2"/>
              </a:rPr>
              <a:t>www.centerforexecutivecoaching.com</a:t>
            </a:r>
            <a:endParaRPr lang="x-none" sz="1200"/>
          </a:p>
        </p:txBody>
      </p:sp>
    </p:spTree>
    <p:extLst>
      <p:ext uri="{BB962C8B-B14F-4D97-AF65-F5344CB8AC3E}">
        <p14:creationId xmlns:p14="http://schemas.microsoft.com/office/powerpoint/2010/main" val="13338783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331640" y="1196752"/>
            <a:ext cx="9162826" cy="1135871"/>
          </a:xfrm>
          <a:prstGeom prst="rect">
            <a:avLst/>
          </a:prstGeom>
          <a:gradFill>
            <a:gsLst>
              <a:gs pos="28000">
                <a:srgbClr val="DAA600"/>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2000" y="2112987"/>
            <a:ext cx="6191250" cy="4124325"/>
          </a:xfrm>
          <a:prstGeom prst="rect">
            <a:avLst/>
          </a:prstGeom>
        </p:spPr>
      </p:pic>
      <p:sp>
        <p:nvSpPr>
          <p:cNvPr id="7" name="Rectangle 6"/>
          <p:cNvSpPr/>
          <p:nvPr/>
        </p:nvSpPr>
        <p:spPr>
          <a:xfrm>
            <a:off x="35496" y="560874"/>
            <a:ext cx="8424936" cy="1200329"/>
          </a:xfrm>
          <a:prstGeom prst="rect">
            <a:avLst/>
          </a:prstGeom>
        </p:spPr>
        <p:txBody>
          <a:bodyPr wrap="square">
            <a:spAutoFit/>
          </a:bodyPr>
          <a:lstStyle/>
          <a:p>
            <a:r>
              <a:rPr lang="en-US" sz="3600" b="1" dirty="0" smtClean="0">
                <a:solidFill>
                  <a:srgbClr val="000000"/>
                </a:solidFill>
                <a:latin typeface="Arial Rounded MT Bold" pitchFamily="34" charset="0"/>
                <a:cs typeface="Arial" charset="0"/>
                <a:sym typeface="Arial" charset="0"/>
              </a:rPr>
              <a:t>Qualities of Mental Health Professionals Critical for Coaching</a:t>
            </a:r>
          </a:p>
        </p:txBody>
      </p:sp>
      <p:sp>
        <p:nvSpPr>
          <p:cNvPr id="10" name="Rectangle 9"/>
          <p:cNvSpPr/>
          <p:nvPr/>
        </p:nvSpPr>
        <p:spPr>
          <a:xfrm>
            <a:off x="107504" y="2073037"/>
            <a:ext cx="7272808" cy="5170646"/>
          </a:xfrm>
          <a:prstGeom prst="rect">
            <a:avLst/>
          </a:prstGeom>
        </p:spPr>
        <p:txBody>
          <a:bodyPr wrap="square">
            <a:spAutoFit/>
          </a:bodyPr>
          <a:lstStyle/>
          <a:p>
            <a:pPr marL="285750" indent="-285750">
              <a:buClr>
                <a:srgbClr val="FFC000"/>
              </a:buClr>
              <a:buFont typeface="Wingdings" pitchFamily="2" charset="2"/>
              <a:buChar char="§"/>
            </a:pPr>
            <a:endParaRPr lang="en-US" sz="2400" dirty="0" smtClean="0"/>
          </a:p>
          <a:p>
            <a:pPr marL="285750" indent="-285750">
              <a:buClr>
                <a:srgbClr val="FFC000"/>
              </a:buClr>
              <a:buFont typeface="Wingdings" pitchFamily="2" charset="2"/>
              <a:buChar char="§"/>
            </a:pPr>
            <a:r>
              <a:rPr lang="en-US" sz="2400" dirty="0" smtClean="0"/>
              <a:t>Ability to ask powerful, open-ended questions</a:t>
            </a:r>
          </a:p>
          <a:p>
            <a:pPr marL="285750" indent="-285750">
              <a:buClr>
                <a:srgbClr val="FFC000"/>
              </a:buClr>
              <a:buFont typeface="Wingdings" pitchFamily="2" charset="2"/>
              <a:buChar char="§"/>
            </a:pPr>
            <a:r>
              <a:rPr lang="en-US" sz="2400" dirty="0" smtClean="0"/>
              <a:t>Non-judgmental attitude</a:t>
            </a:r>
          </a:p>
          <a:p>
            <a:pPr marL="285750" indent="-285750">
              <a:buClr>
                <a:srgbClr val="FFC000"/>
              </a:buClr>
              <a:buFont typeface="Wingdings" pitchFamily="2" charset="2"/>
              <a:buChar char="§"/>
            </a:pPr>
            <a:r>
              <a:rPr lang="en-US" sz="2400" dirty="0" smtClean="0"/>
              <a:t>Excellent listening skills</a:t>
            </a:r>
          </a:p>
          <a:p>
            <a:pPr marL="285750" indent="-285750">
              <a:buClr>
                <a:srgbClr val="FFC000"/>
              </a:buClr>
              <a:buFont typeface="Wingdings" pitchFamily="2" charset="2"/>
              <a:buChar char="§"/>
            </a:pPr>
            <a:r>
              <a:rPr lang="en-US" sz="2400" dirty="0" smtClean="0"/>
              <a:t>Understanding of human psychology</a:t>
            </a:r>
          </a:p>
          <a:p>
            <a:pPr marL="285750" indent="-285750">
              <a:buClr>
                <a:srgbClr val="FFC000"/>
              </a:buClr>
              <a:buFont typeface="Wingdings" pitchFamily="2" charset="2"/>
              <a:buChar char="§"/>
            </a:pPr>
            <a:r>
              <a:rPr lang="en-US" sz="2400" dirty="0" smtClean="0"/>
              <a:t>Tolerance of emotional distress and complex interpersonal situations</a:t>
            </a:r>
          </a:p>
          <a:p>
            <a:pPr marL="285750" indent="-285750">
              <a:buClr>
                <a:srgbClr val="FFC000"/>
              </a:buClr>
              <a:buFont typeface="Wingdings" pitchFamily="2" charset="2"/>
              <a:buChar char="§"/>
            </a:pPr>
            <a:r>
              <a:rPr lang="en-US" sz="2400" dirty="0" smtClean="0"/>
              <a:t>Respect for clients as agents who can gain insight and solve their own problems</a:t>
            </a:r>
          </a:p>
          <a:p>
            <a:pPr marL="285750" indent="-285750">
              <a:buClr>
                <a:srgbClr val="FFC000"/>
              </a:buClr>
              <a:buFont typeface="Wingdings" pitchFamily="2" charset="2"/>
              <a:buChar char="§"/>
            </a:pPr>
            <a:r>
              <a:rPr lang="en-US" sz="2400" dirty="0" smtClean="0"/>
              <a:t>Capacity to motivate clients to make important life changes and enhance quality of life</a:t>
            </a:r>
          </a:p>
          <a:p>
            <a:pPr marL="285750" indent="-285750">
              <a:buClr>
                <a:srgbClr val="FFC000"/>
              </a:buClr>
              <a:buFont typeface="Wingdings" pitchFamily="2" charset="2"/>
              <a:buChar char="§"/>
            </a:pPr>
            <a:endParaRPr lang="en-US" sz="2400" dirty="0" smtClean="0"/>
          </a:p>
          <a:p>
            <a:pPr marL="285750" indent="-285750">
              <a:buClr>
                <a:srgbClr val="FFC000"/>
              </a:buClr>
              <a:buFont typeface="Wingdings" pitchFamily="2" charset="2"/>
              <a:buChar char="§"/>
            </a:pPr>
            <a:endParaRPr lang="en-US" sz="2400" dirty="0" smtClean="0"/>
          </a:p>
          <a:p>
            <a:pPr marL="285750" indent="-285750">
              <a:buClr>
                <a:srgbClr val="FFC000"/>
              </a:buClr>
              <a:buFont typeface="Wingdings" pitchFamily="2" charset="2"/>
              <a:buChar char="§"/>
            </a:pPr>
            <a:endParaRPr lang="en-US" dirty="0" smtClean="0"/>
          </a:p>
        </p:txBody>
      </p:sp>
      <p:sp>
        <p:nvSpPr>
          <p:cNvPr id="6" name="Rectangle 5"/>
          <p:cNvSpPr/>
          <p:nvPr/>
        </p:nvSpPr>
        <p:spPr>
          <a:xfrm>
            <a:off x="6357879" y="6536377"/>
            <a:ext cx="2750625" cy="276999"/>
          </a:xfrm>
          <a:prstGeom prst="rect">
            <a:avLst/>
          </a:prstGeom>
        </p:spPr>
        <p:txBody>
          <a:bodyPr wrap="none">
            <a:spAutoFit/>
          </a:bodyPr>
          <a:lstStyle/>
          <a:p>
            <a:r>
              <a:rPr lang="x-none" sz="1200">
                <a:hlinkClick r:id="rId3"/>
              </a:rPr>
              <a:t>www.centerforexecutivecoaching.com</a:t>
            </a:r>
            <a:endParaRPr lang="x-none" sz="1200"/>
          </a:p>
        </p:txBody>
      </p:sp>
    </p:spTree>
    <p:extLst>
      <p:ext uri="{BB962C8B-B14F-4D97-AF65-F5344CB8AC3E}">
        <p14:creationId xmlns:p14="http://schemas.microsoft.com/office/powerpoint/2010/main" val="19032892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331640" y="1196752"/>
            <a:ext cx="9162826" cy="1135871"/>
          </a:xfrm>
          <a:prstGeom prst="rect">
            <a:avLst/>
          </a:prstGeom>
          <a:gradFill>
            <a:gsLst>
              <a:gs pos="28000">
                <a:srgbClr val="DAA600"/>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2000" y="2112987"/>
            <a:ext cx="6191250" cy="4124325"/>
          </a:xfrm>
          <a:prstGeom prst="rect">
            <a:avLst/>
          </a:prstGeom>
        </p:spPr>
      </p:pic>
      <p:sp>
        <p:nvSpPr>
          <p:cNvPr id="7" name="Rectangle 6"/>
          <p:cNvSpPr/>
          <p:nvPr/>
        </p:nvSpPr>
        <p:spPr>
          <a:xfrm>
            <a:off x="35496" y="560874"/>
            <a:ext cx="8424936" cy="1077218"/>
          </a:xfrm>
          <a:prstGeom prst="rect">
            <a:avLst/>
          </a:prstGeom>
        </p:spPr>
        <p:txBody>
          <a:bodyPr wrap="square">
            <a:spAutoFit/>
          </a:bodyPr>
          <a:lstStyle/>
          <a:p>
            <a:r>
              <a:rPr lang="en-US" sz="3200" b="1" dirty="0">
                <a:solidFill>
                  <a:srgbClr val="000000"/>
                </a:solidFill>
                <a:latin typeface="Arial Rounded MT Bold" pitchFamily="34" charset="0"/>
                <a:cs typeface="Arial" charset="0"/>
                <a:sym typeface="Arial" charset="0"/>
              </a:rPr>
              <a:t>6</a:t>
            </a:r>
            <a:r>
              <a:rPr lang="en-US" sz="3200" b="1" dirty="0" smtClean="0">
                <a:solidFill>
                  <a:srgbClr val="000000"/>
                </a:solidFill>
                <a:latin typeface="Arial Rounded MT Bold" pitchFamily="34" charset="0"/>
                <a:cs typeface="Arial" charset="0"/>
                <a:sym typeface="Arial" charset="0"/>
              </a:rPr>
              <a:t> Obstacles </a:t>
            </a:r>
            <a:r>
              <a:rPr lang="en-US" sz="3200" b="1" dirty="0">
                <a:solidFill>
                  <a:srgbClr val="000000"/>
                </a:solidFill>
                <a:latin typeface="Arial Rounded MT Bold" pitchFamily="34" charset="0"/>
                <a:cs typeface="Arial" charset="0"/>
                <a:sym typeface="Arial" charset="0"/>
              </a:rPr>
              <a:t>to </a:t>
            </a:r>
            <a:r>
              <a:rPr lang="en-US" sz="3200" b="1" dirty="0" smtClean="0">
                <a:solidFill>
                  <a:srgbClr val="000000"/>
                </a:solidFill>
                <a:latin typeface="Arial Rounded MT Bold" pitchFamily="34" charset="0"/>
                <a:cs typeface="Arial" charset="0"/>
                <a:sym typeface="Arial" charset="0"/>
              </a:rPr>
              <a:t>Success for Mental </a:t>
            </a:r>
            <a:r>
              <a:rPr lang="en-US" sz="3200" b="1" dirty="0">
                <a:solidFill>
                  <a:srgbClr val="000000"/>
                </a:solidFill>
                <a:latin typeface="Arial Rounded MT Bold" pitchFamily="34" charset="0"/>
                <a:cs typeface="Arial" charset="0"/>
                <a:sym typeface="Arial" charset="0"/>
              </a:rPr>
              <a:t>Health </a:t>
            </a:r>
            <a:r>
              <a:rPr lang="en-US" sz="3200" b="1" dirty="0" smtClean="0">
                <a:solidFill>
                  <a:srgbClr val="000000"/>
                </a:solidFill>
                <a:latin typeface="Arial Rounded MT Bold" pitchFamily="34" charset="0"/>
                <a:cs typeface="Arial" charset="0"/>
                <a:sym typeface="Arial" charset="0"/>
              </a:rPr>
              <a:t>Professionals Becoming Coaches</a:t>
            </a:r>
            <a:endParaRPr lang="en-US" sz="3200" b="1" dirty="0">
              <a:solidFill>
                <a:srgbClr val="000000"/>
              </a:solidFill>
              <a:latin typeface="Arial Rounded MT Bold" pitchFamily="34" charset="0"/>
              <a:cs typeface="Arial" charset="0"/>
              <a:sym typeface="Arial" charset="0"/>
            </a:endParaRPr>
          </a:p>
        </p:txBody>
      </p:sp>
      <p:sp>
        <p:nvSpPr>
          <p:cNvPr id="10" name="Rectangle 9"/>
          <p:cNvSpPr/>
          <p:nvPr/>
        </p:nvSpPr>
        <p:spPr>
          <a:xfrm>
            <a:off x="107504" y="2073037"/>
            <a:ext cx="7272808" cy="5539978"/>
          </a:xfrm>
          <a:prstGeom prst="rect">
            <a:avLst/>
          </a:prstGeom>
        </p:spPr>
        <p:txBody>
          <a:bodyPr wrap="square">
            <a:spAutoFit/>
          </a:bodyPr>
          <a:lstStyle/>
          <a:p>
            <a:pPr marL="285750" indent="-285750">
              <a:buClr>
                <a:srgbClr val="FFC000"/>
              </a:buClr>
              <a:buFont typeface="Wingdings" pitchFamily="2" charset="2"/>
              <a:buChar char="§"/>
            </a:pPr>
            <a:endParaRPr lang="en-US" sz="2400" dirty="0" smtClean="0"/>
          </a:p>
          <a:p>
            <a:pPr marL="285750" indent="-285750">
              <a:buClr>
                <a:srgbClr val="FFC000"/>
              </a:buClr>
              <a:buFont typeface="Wingdings" pitchFamily="2" charset="2"/>
              <a:buChar char="§"/>
            </a:pPr>
            <a:r>
              <a:rPr lang="en-US" sz="2400" dirty="0" smtClean="0"/>
              <a:t>1) Need to avoid “diagnosing” or </a:t>
            </a:r>
            <a:r>
              <a:rPr lang="en-US" sz="2400" dirty="0" err="1" smtClean="0"/>
              <a:t>pathologizing</a:t>
            </a:r>
            <a:endParaRPr lang="en-US" sz="2400" dirty="0" smtClean="0"/>
          </a:p>
          <a:p>
            <a:pPr marL="285750" indent="-285750">
              <a:buClr>
                <a:srgbClr val="FFC000"/>
              </a:buClr>
              <a:buFont typeface="Wingdings" pitchFamily="2" charset="2"/>
              <a:buChar char="§"/>
            </a:pPr>
            <a:r>
              <a:rPr lang="en-US" sz="2400" dirty="0" smtClean="0"/>
              <a:t>2) Focus must be on strengths and “positive psychology”</a:t>
            </a:r>
          </a:p>
          <a:p>
            <a:pPr marL="285750" indent="-285750">
              <a:buClr>
                <a:srgbClr val="FFC000"/>
              </a:buClr>
              <a:buFont typeface="Wingdings" pitchFamily="2" charset="2"/>
              <a:buChar char="§"/>
            </a:pPr>
            <a:r>
              <a:rPr lang="en-US" sz="2400" dirty="0" smtClean="0"/>
              <a:t>3) Learning curve regarding the language and customs of the business world</a:t>
            </a:r>
          </a:p>
          <a:p>
            <a:pPr marL="285750" indent="-285750">
              <a:buClr>
                <a:srgbClr val="FFC000"/>
              </a:buClr>
              <a:buFont typeface="Wingdings" pitchFamily="2" charset="2"/>
              <a:buChar char="§"/>
            </a:pPr>
            <a:r>
              <a:rPr lang="en-US" sz="2400" dirty="0" smtClean="0"/>
              <a:t>4) Must feel confident and stand “shoulder to shoulder” with CEOs</a:t>
            </a:r>
          </a:p>
          <a:p>
            <a:pPr marL="285750" indent="-285750">
              <a:buClr>
                <a:srgbClr val="FFC000"/>
              </a:buClr>
              <a:buFont typeface="Wingdings" pitchFamily="2" charset="2"/>
              <a:buChar char="§"/>
            </a:pPr>
            <a:r>
              <a:rPr lang="en-US" sz="2400" dirty="0" smtClean="0"/>
              <a:t>5) Selling coaching services is different than receiving patient referrals</a:t>
            </a:r>
          </a:p>
          <a:p>
            <a:pPr marL="285750" indent="-285750">
              <a:buClr>
                <a:srgbClr val="FFC000"/>
              </a:buClr>
              <a:buFont typeface="Wingdings" pitchFamily="2" charset="2"/>
              <a:buChar char="§"/>
            </a:pPr>
            <a:r>
              <a:rPr lang="en-US" sz="2400" dirty="0" smtClean="0"/>
              <a:t>6) Billing for services is different in coaching practice</a:t>
            </a:r>
          </a:p>
          <a:p>
            <a:pPr marL="285750" indent="-285750">
              <a:buClr>
                <a:srgbClr val="FFC000"/>
              </a:buClr>
              <a:buFont typeface="Wingdings" pitchFamily="2" charset="2"/>
              <a:buChar char="§"/>
            </a:pPr>
            <a:endParaRPr lang="en-US" sz="2400" dirty="0" smtClean="0"/>
          </a:p>
          <a:p>
            <a:pPr marL="285750" indent="-285750">
              <a:buClr>
                <a:srgbClr val="FFC000"/>
              </a:buClr>
              <a:buFont typeface="Wingdings" pitchFamily="2" charset="2"/>
              <a:buChar char="§"/>
            </a:pPr>
            <a:endParaRPr lang="en-US" sz="2400" dirty="0" smtClean="0"/>
          </a:p>
          <a:p>
            <a:pPr marL="285750" indent="-285750">
              <a:buClr>
                <a:srgbClr val="FFC000"/>
              </a:buClr>
              <a:buFont typeface="Wingdings" pitchFamily="2" charset="2"/>
              <a:buChar char="§"/>
            </a:pPr>
            <a:endParaRPr lang="en-US" dirty="0" smtClean="0"/>
          </a:p>
        </p:txBody>
      </p:sp>
      <p:sp>
        <p:nvSpPr>
          <p:cNvPr id="6" name="Rectangle 5"/>
          <p:cNvSpPr/>
          <p:nvPr/>
        </p:nvSpPr>
        <p:spPr>
          <a:xfrm>
            <a:off x="6357879" y="6536377"/>
            <a:ext cx="2750625" cy="276999"/>
          </a:xfrm>
          <a:prstGeom prst="rect">
            <a:avLst/>
          </a:prstGeom>
        </p:spPr>
        <p:txBody>
          <a:bodyPr wrap="none">
            <a:spAutoFit/>
          </a:bodyPr>
          <a:lstStyle/>
          <a:p>
            <a:r>
              <a:rPr lang="x-none" sz="1200">
                <a:hlinkClick r:id="rId3"/>
              </a:rPr>
              <a:t>www.centerforexecutivecoaching.com</a:t>
            </a:r>
            <a:endParaRPr lang="x-none" sz="1200"/>
          </a:p>
        </p:txBody>
      </p:sp>
    </p:spTree>
    <p:extLst>
      <p:ext uri="{BB962C8B-B14F-4D97-AF65-F5344CB8AC3E}">
        <p14:creationId xmlns:p14="http://schemas.microsoft.com/office/powerpoint/2010/main" val="27260609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331640" y="1196752"/>
            <a:ext cx="9162826" cy="1135871"/>
          </a:xfrm>
          <a:prstGeom prst="rect">
            <a:avLst/>
          </a:prstGeom>
          <a:gradFill>
            <a:gsLst>
              <a:gs pos="28000">
                <a:srgbClr val="DAA600"/>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2000" y="2112987"/>
            <a:ext cx="6191250" cy="4124325"/>
          </a:xfrm>
          <a:prstGeom prst="rect">
            <a:avLst/>
          </a:prstGeom>
        </p:spPr>
      </p:pic>
      <p:sp>
        <p:nvSpPr>
          <p:cNvPr id="7" name="Rectangle 6"/>
          <p:cNvSpPr/>
          <p:nvPr/>
        </p:nvSpPr>
        <p:spPr>
          <a:xfrm>
            <a:off x="35496" y="560874"/>
            <a:ext cx="8424936" cy="1077218"/>
          </a:xfrm>
          <a:prstGeom prst="rect">
            <a:avLst/>
          </a:prstGeom>
        </p:spPr>
        <p:txBody>
          <a:bodyPr wrap="square">
            <a:spAutoFit/>
          </a:bodyPr>
          <a:lstStyle/>
          <a:p>
            <a:r>
              <a:rPr lang="en-US" sz="3200" b="1" dirty="0">
                <a:solidFill>
                  <a:srgbClr val="000000"/>
                </a:solidFill>
                <a:latin typeface="Arial Rounded MT Bold" pitchFamily="34" charset="0"/>
                <a:cs typeface="Arial" charset="0"/>
                <a:sym typeface="Arial" charset="0"/>
              </a:rPr>
              <a:t>Solid Training and ICF-Certification Yield Success</a:t>
            </a:r>
          </a:p>
        </p:txBody>
      </p:sp>
      <p:sp>
        <p:nvSpPr>
          <p:cNvPr id="10" name="Rectangle 9"/>
          <p:cNvSpPr/>
          <p:nvPr/>
        </p:nvSpPr>
        <p:spPr>
          <a:xfrm>
            <a:off x="107504" y="2073037"/>
            <a:ext cx="7272808" cy="4801314"/>
          </a:xfrm>
          <a:prstGeom prst="rect">
            <a:avLst/>
          </a:prstGeom>
        </p:spPr>
        <p:txBody>
          <a:bodyPr wrap="square">
            <a:spAutoFit/>
          </a:bodyPr>
          <a:lstStyle/>
          <a:p>
            <a:pPr marL="285750" indent="-285750">
              <a:buClr>
                <a:srgbClr val="FFC000"/>
              </a:buClr>
              <a:buFont typeface="Wingdings" pitchFamily="2" charset="2"/>
              <a:buChar char="§"/>
            </a:pPr>
            <a:endParaRPr lang="en-US" sz="2400" dirty="0" smtClean="0"/>
          </a:p>
          <a:p>
            <a:pPr marL="285750" indent="-285750">
              <a:buClr>
                <a:srgbClr val="FFC000"/>
              </a:buClr>
              <a:buFont typeface="Wingdings" pitchFamily="2" charset="2"/>
              <a:buChar char="§"/>
            </a:pPr>
            <a:r>
              <a:rPr lang="en-US" sz="2400" dirty="0" smtClean="0"/>
              <a:t>All coaches must develop core competencies of practice</a:t>
            </a:r>
          </a:p>
          <a:p>
            <a:pPr marL="285750" indent="-285750">
              <a:buClr>
                <a:srgbClr val="FFC000"/>
              </a:buClr>
              <a:buFont typeface="Wingdings" pitchFamily="2" charset="2"/>
              <a:buChar char="§"/>
            </a:pPr>
            <a:r>
              <a:rPr lang="en-US" sz="2400" dirty="0" smtClean="0"/>
              <a:t>ICF is the current standard bearer for quality in the field</a:t>
            </a:r>
          </a:p>
          <a:p>
            <a:pPr marL="285750" indent="-285750">
              <a:buClr>
                <a:srgbClr val="FFC000"/>
              </a:buClr>
              <a:buFont typeface="Wingdings" pitchFamily="2" charset="2"/>
              <a:buChar char="§"/>
            </a:pPr>
            <a:r>
              <a:rPr lang="en-US" sz="2400" dirty="0" smtClean="0"/>
              <a:t>Mental health professionals have additional opportunities and needs</a:t>
            </a:r>
          </a:p>
          <a:p>
            <a:pPr marL="285750" indent="-285750">
              <a:buClr>
                <a:srgbClr val="FFC000"/>
              </a:buClr>
              <a:buFont typeface="Wingdings" pitchFamily="2" charset="2"/>
              <a:buChar char="§"/>
            </a:pPr>
            <a:r>
              <a:rPr lang="en-US" sz="2400" dirty="0" smtClean="0"/>
              <a:t>Coach certification combined with mental health experience can set you apart</a:t>
            </a:r>
          </a:p>
          <a:p>
            <a:pPr marL="285750" indent="-285750">
              <a:buClr>
                <a:srgbClr val="FFC000"/>
              </a:buClr>
              <a:buFont typeface="Wingdings" pitchFamily="2" charset="2"/>
              <a:buChar char="§"/>
            </a:pPr>
            <a:r>
              <a:rPr lang="en-US" sz="2400" dirty="0" smtClean="0"/>
              <a:t>How best to obtain coach training and experience tailored to your particular background and needs?</a:t>
            </a:r>
            <a:endParaRPr lang="en-US" sz="2400" dirty="0" smtClean="0"/>
          </a:p>
          <a:p>
            <a:pPr marL="285750" indent="-285750">
              <a:buClr>
                <a:srgbClr val="FFC000"/>
              </a:buClr>
              <a:buFont typeface="Wingdings" pitchFamily="2" charset="2"/>
              <a:buChar char="§"/>
            </a:pPr>
            <a:endParaRPr lang="en-US" sz="2400" dirty="0" smtClean="0"/>
          </a:p>
          <a:p>
            <a:pPr marL="285750" indent="-285750">
              <a:buClr>
                <a:srgbClr val="FFC000"/>
              </a:buClr>
              <a:buFont typeface="Wingdings" pitchFamily="2" charset="2"/>
              <a:buChar char="§"/>
            </a:pPr>
            <a:endParaRPr lang="en-US" dirty="0" smtClean="0"/>
          </a:p>
        </p:txBody>
      </p:sp>
      <p:sp>
        <p:nvSpPr>
          <p:cNvPr id="6" name="Rectangle 5"/>
          <p:cNvSpPr/>
          <p:nvPr/>
        </p:nvSpPr>
        <p:spPr>
          <a:xfrm>
            <a:off x="6357879" y="6536377"/>
            <a:ext cx="2750625" cy="276999"/>
          </a:xfrm>
          <a:prstGeom prst="rect">
            <a:avLst/>
          </a:prstGeom>
        </p:spPr>
        <p:txBody>
          <a:bodyPr wrap="none">
            <a:spAutoFit/>
          </a:bodyPr>
          <a:lstStyle/>
          <a:p>
            <a:r>
              <a:rPr lang="x-none" sz="1200">
                <a:hlinkClick r:id="rId3"/>
              </a:rPr>
              <a:t>www.centerforexecutivecoaching.com</a:t>
            </a:r>
            <a:endParaRPr lang="x-none" sz="1200"/>
          </a:p>
        </p:txBody>
      </p:sp>
    </p:spTree>
    <p:extLst>
      <p:ext uri="{BB962C8B-B14F-4D97-AF65-F5344CB8AC3E}">
        <p14:creationId xmlns:p14="http://schemas.microsoft.com/office/powerpoint/2010/main" val="8318897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331640" y="1196752"/>
            <a:ext cx="9162826" cy="1135871"/>
          </a:xfrm>
          <a:prstGeom prst="rect">
            <a:avLst/>
          </a:prstGeom>
          <a:gradFill>
            <a:gsLst>
              <a:gs pos="28000">
                <a:srgbClr val="DAA600"/>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2000" y="2112987"/>
            <a:ext cx="6191250" cy="4124325"/>
          </a:xfrm>
          <a:prstGeom prst="rect">
            <a:avLst/>
          </a:prstGeom>
        </p:spPr>
      </p:pic>
      <p:sp>
        <p:nvSpPr>
          <p:cNvPr id="7" name="Rectangle 6"/>
          <p:cNvSpPr/>
          <p:nvPr/>
        </p:nvSpPr>
        <p:spPr>
          <a:xfrm>
            <a:off x="35496" y="560874"/>
            <a:ext cx="8424936" cy="1508105"/>
          </a:xfrm>
          <a:prstGeom prst="rect">
            <a:avLst/>
          </a:prstGeom>
        </p:spPr>
        <p:txBody>
          <a:bodyPr wrap="square">
            <a:spAutoFit/>
          </a:bodyPr>
          <a:lstStyle/>
          <a:p>
            <a:r>
              <a:rPr lang="en-US" sz="3600" b="1" u="sng" dirty="0" smtClean="0">
                <a:solidFill>
                  <a:srgbClr val="000000"/>
                </a:solidFill>
                <a:latin typeface="Arial Rounded MT Bold" pitchFamily="34" charset="0"/>
                <a:cs typeface="Arial" charset="0"/>
                <a:sym typeface="Arial" charset="0"/>
              </a:rPr>
              <a:t>Training Program</a:t>
            </a:r>
            <a:r>
              <a:rPr lang="en-US" sz="3000" b="1" dirty="0" smtClean="0">
                <a:solidFill>
                  <a:srgbClr val="000000"/>
                </a:solidFill>
                <a:latin typeface="Arial Rounded MT Bold" pitchFamily="34" charset="0"/>
                <a:cs typeface="Arial" charset="0"/>
                <a:sym typeface="Arial" charset="0"/>
              </a:rPr>
              <a:t>:</a:t>
            </a:r>
          </a:p>
          <a:p>
            <a:r>
              <a:rPr lang="en-US" sz="2800" b="1" dirty="0" smtClean="0">
                <a:solidFill>
                  <a:srgbClr val="000000"/>
                </a:solidFill>
                <a:latin typeface="Arial Rounded MT Bold" pitchFamily="34" charset="0"/>
                <a:cs typeface="Arial" charset="0"/>
                <a:sym typeface="Arial" charset="0"/>
              </a:rPr>
              <a:t>Joint Offering of the CEC and</a:t>
            </a:r>
          </a:p>
          <a:p>
            <a:r>
              <a:rPr lang="en-US" sz="2800" b="1" dirty="0" smtClean="0">
                <a:solidFill>
                  <a:srgbClr val="000000"/>
                </a:solidFill>
                <a:latin typeface="Arial Rounded MT Bold" pitchFamily="34" charset="0"/>
                <a:cs typeface="Arial" charset="0"/>
                <a:sym typeface="Arial" charset="0"/>
              </a:rPr>
              <a:t>Leading Minds Executive &amp; Personal Coaching</a:t>
            </a:r>
            <a:endParaRPr lang="en-US" sz="2800" b="1" dirty="0">
              <a:solidFill>
                <a:srgbClr val="000000"/>
              </a:solidFill>
              <a:latin typeface="Arial Rounded MT Bold" pitchFamily="34" charset="0"/>
              <a:cs typeface="Arial" charset="0"/>
              <a:sym typeface="Arial" charset="0"/>
            </a:endParaRPr>
          </a:p>
        </p:txBody>
      </p:sp>
      <p:sp>
        <p:nvSpPr>
          <p:cNvPr id="10" name="Rectangle 9"/>
          <p:cNvSpPr/>
          <p:nvPr/>
        </p:nvSpPr>
        <p:spPr>
          <a:xfrm>
            <a:off x="107504" y="2073037"/>
            <a:ext cx="7272808" cy="5170646"/>
          </a:xfrm>
          <a:prstGeom prst="rect">
            <a:avLst/>
          </a:prstGeom>
        </p:spPr>
        <p:txBody>
          <a:bodyPr wrap="square">
            <a:spAutoFit/>
          </a:bodyPr>
          <a:lstStyle/>
          <a:p>
            <a:pPr marL="285750" indent="-285750">
              <a:buClr>
                <a:srgbClr val="FFC000"/>
              </a:buClr>
              <a:buFont typeface="Wingdings" pitchFamily="2" charset="2"/>
              <a:buChar char="§"/>
            </a:pPr>
            <a:endParaRPr lang="en-US" sz="2400" dirty="0" smtClean="0"/>
          </a:p>
          <a:p>
            <a:pPr marL="285750" indent="-285750">
              <a:buClr>
                <a:srgbClr val="FFC000"/>
              </a:buClr>
              <a:buFont typeface="Wingdings" pitchFamily="2" charset="2"/>
              <a:buChar char="§"/>
            </a:pPr>
            <a:r>
              <a:rPr lang="en-US" sz="2400" dirty="0" smtClean="0"/>
              <a:t>Didactic materials and books</a:t>
            </a:r>
          </a:p>
          <a:p>
            <a:pPr marL="285750" indent="-285750">
              <a:buClr>
                <a:srgbClr val="FFC000"/>
              </a:buClr>
              <a:buFont typeface="Wingdings" pitchFamily="2" charset="2"/>
              <a:buChar char="§"/>
            </a:pPr>
            <a:r>
              <a:rPr lang="en-US" sz="2400" dirty="0" smtClean="0"/>
              <a:t>Tele-calls</a:t>
            </a:r>
          </a:p>
          <a:p>
            <a:pPr marL="285750" indent="-285750">
              <a:buClr>
                <a:srgbClr val="FFC000"/>
              </a:buClr>
              <a:buFont typeface="Wingdings" pitchFamily="2" charset="2"/>
              <a:buChar char="§"/>
            </a:pPr>
            <a:r>
              <a:rPr lang="en-US" sz="2400" dirty="0" smtClean="0"/>
              <a:t>Individual mentoring sessions</a:t>
            </a:r>
          </a:p>
          <a:p>
            <a:pPr marL="285750" indent="-285750">
              <a:buClr>
                <a:srgbClr val="FFC000"/>
              </a:buClr>
              <a:buFont typeface="Wingdings" pitchFamily="2" charset="2"/>
              <a:buChar char="§"/>
            </a:pPr>
            <a:r>
              <a:rPr lang="en-US" sz="2400" dirty="0" smtClean="0"/>
              <a:t>Review and feedback of recorded coaching sessions</a:t>
            </a:r>
          </a:p>
          <a:p>
            <a:pPr marL="285750" indent="-285750">
              <a:buClr>
                <a:srgbClr val="FFC000"/>
              </a:buClr>
              <a:buFont typeface="Wingdings" pitchFamily="2" charset="2"/>
              <a:buChar char="§"/>
            </a:pPr>
            <a:r>
              <a:rPr lang="en-US" sz="2400" dirty="0" smtClean="0"/>
              <a:t>Opportunity to attend group seminars for further training and networking</a:t>
            </a:r>
          </a:p>
          <a:p>
            <a:pPr marL="285750" indent="-285750">
              <a:buClr>
                <a:srgbClr val="FFC000"/>
              </a:buClr>
              <a:buFont typeface="Wingdings" pitchFamily="2" charset="2"/>
              <a:buChar char="§"/>
            </a:pPr>
            <a:r>
              <a:rPr lang="en-US" sz="2400" dirty="0" smtClean="0"/>
              <a:t>ICF mentor coaching</a:t>
            </a:r>
          </a:p>
          <a:p>
            <a:pPr marL="285750" indent="-285750">
              <a:buClr>
                <a:srgbClr val="FFC000"/>
              </a:buClr>
              <a:buFont typeface="Wingdings" pitchFamily="2" charset="2"/>
              <a:buChar char="§"/>
            </a:pPr>
            <a:r>
              <a:rPr lang="en-US" sz="2400" dirty="0" smtClean="0"/>
              <a:t>CEC certification</a:t>
            </a:r>
          </a:p>
          <a:p>
            <a:pPr marL="285750" indent="-285750">
              <a:buClr>
                <a:srgbClr val="FFC000"/>
              </a:buClr>
              <a:buFont typeface="Wingdings" pitchFamily="2" charset="2"/>
              <a:buChar char="§"/>
            </a:pPr>
            <a:r>
              <a:rPr lang="en-US" sz="2400" dirty="0" smtClean="0"/>
              <a:t>Fast track opportunity for ICF certification</a:t>
            </a:r>
          </a:p>
          <a:p>
            <a:pPr marL="285750" indent="-285750">
              <a:buClr>
                <a:srgbClr val="FFC000"/>
              </a:buClr>
              <a:buFont typeface="Wingdings" pitchFamily="2" charset="2"/>
              <a:buChar char="§"/>
            </a:pPr>
            <a:endParaRPr lang="en-US" sz="2400" dirty="0" smtClean="0"/>
          </a:p>
          <a:p>
            <a:pPr marL="285750" indent="-285750">
              <a:buClr>
                <a:srgbClr val="FFC000"/>
              </a:buClr>
              <a:buFont typeface="Wingdings" pitchFamily="2" charset="2"/>
              <a:buChar char="§"/>
            </a:pPr>
            <a:endParaRPr lang="en-US" sz="2400" dirty="0" smtClean="0"/>
          </a:p>
          <a:p>
            <a:pPr marL="285750" indent="-285750">
              <a:buClr>
                <a:srgbClr val="FFC000"/>
              </a:buClr>
              <a:buFont typeface="Wingdings" pitchFamily="2" charset="2"/>
              <a:buChar char="§"/>
            </a:pPr>
            <a:endParaRPr lang="en-US" dirty="0" smtClean="0"/>
          </a:p>
        </p:txBody>
      </p:sp>
      <p:sp>
        <p:nvSpPr>
          <p:cNvPr id="6" name="Rectangle 5"/>
          <p:cNvSpPr/>
          <p:nvPr/>
        </p:nvSpPr>
        <p:spPr>
          <a:xfrm>
            <a:off x="6357879" y="6536377"/>
            <a:ext cx="2750625" cy="276999"/>
          </a:xfrm>
          <a:prstGeom prst="rect">
            <a:avLst/>
          </a:prstGeom>
        </p:spPr>
        <p:txBody>
          <a:bodyPr wrap="none">
            <a:spAutoFit/>
          </a:bodyPr>
          <a:lstStyle/>
          <a:p>
            <a:r>
              <a:rPr lang="x-none" sz="1200">
                <a:hlinkClick r:id="rId3"/>
              </a:rPr>
              <a:t>www.centerforexecutivecoaching.com</a:t>
            </a:r>
            <a:endParaRPr lang="x-none" sz="1200"/>
          </a:p>
        </p:txBody>
      </p:sp>
    </p:spTree>
    <p:extLst>
      <p:ext uri="{BB962C8B-B14F-4D97-AF65-F5344CB8AC3E}">
        <p14:creationId xmlns:p14="http://schemas.microsoft.com/office/powerpoint/2010/main" val="41232370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098395"/>
            <a:ext cx="8820472" cy="792088"/>
          </a:xfrm>
          <a:prstGeom prst="rect">
            <a:avLst/>
          </a:prstGeom>
          <a:gradFill>
            <a:gsLst>
              <a:gs pos="28000">
                <a:srgbClr val="DAA600"/>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Rectangle 8"/>
          <p:cNvSpPr/>
          <p:nvPr/>
        </p:nvSpPr>
        <p:spPr>
          <a:xfrm>
            <a:off x="323528" y="2162291"/>
            <a:ext cx="5184576" cy="1846659"/>
          </a:xfrm>
          <a:prstGeom prst="rect">
            <a:avLst/>
          </a:prstGeom>
        </p:spPr>
        <p:txBody>
          <a:bodyPr wrap="square">
            <a:spAutoFit/>
          </a:bodyPr>
          <a:lstStyle/>
          <a:p>
            <a:r>
              <a:rPr lang="en-US" sz="5400" b="1">
                <a:solidFill>
                  <a:schemeClr val="tx2"/>
                </a:solidFill>
              </a:rPr>
              <a:t>Quick Coach </a:t>
            </a:r>
            <a:r>
              <a:rPr lang="en-US" sz="6000" b="1">
                <a:solidFill>
                  <a:schemeClr val="bg1"/>
                </a:solidFill>
              </a:rPr>
              <a:t>Content</a:t>
            </a:r>
            <a:endParaRPr lang="x-none" sz="6000" b="1" smtClean="0">
              <a:solidFill>
                <a:schemeClr val="bg1"/>
              </a:solidFill>
            </a:endParaRPr>
          </a:p>
        </p:txBody>
      </p:sp>
      <p:sp>
        <p:nvSpPr>
          <p:cNvPr id="4" name="Rectangle 3"/>
          <p:cNvSpPr/>
          <p:nvPr/>
        </p:nvSpPr>
        <p:spPr>
          <a:xfrm>
            <a:off x="6357879" y="6536377"/>
            <a:ext cx="2750625" cy="276999"/>
          </a:xfrm>
          <a:prstGeom prst="rect">
            <a:avLst/>
          </a:prstGeom>
        </p:spPr>
        <p:txBody>
          <a:bodyPr wrap="none">
            <a:spAutoFit/>
          </a:bodyPr>
          <a:lstStyle/>
          <a:p>
            <a:r>
              <a:rPr lang="x-none" sz="1200">
                <a:hlinkClick r:id="rId2"/>
              </a:rPr>
              <a:t>www.centerforexecutivecoaching.com</a:t>
            </a:r>
            <a:endParaRPr lang="x-none" sz="1200"/>
          </a:p>
        </p:txBody>
      </p:sp>
    </p:spTree>
    <p:extLst>
      <p:ext uri="{BB962C8B-B14F-4D97-AF65-F5344CB8AC3E}">
        <p14:creationId xmlns:p14="http://schemas.microsoft.com/office/powerpoint/2010/main" val="41275259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8826" y="636945"/>
            <a:ext cx="9162826" cy="1135871"/>
          </a:xfrm>
          <a:prstGeom prst="rect">
            <a:avLst/>
          </a:prstGeom>
          <a:gradFill>
            <a:gsLst>
              <a:gs pos="28000">
                <a:srgbClr val="DAA600"/>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9986" b="7949"/>
          <a:stretch/>
        </p:blipFill>
        <p:spPr>
          <a:xfrm>
            <a:off x="-18826" y="2524836"/>
            <a:ext cx="6191250" cy="3384645"/>
          </a:xfrm>
          <a:prstGeom prst="rect">
            <a:avLst/>
          </a:prstGeom>
        </p:spPr>
      </p:pic>
      <p:sp>
        <p:nvSpPr>
          <p:cNvPr id="7" name="Rectangle 6"/>
          <p:cNvSpPr/>
          <p:nvPr/>
        </p:nvSpPr>
        <p:spPr>
          <a:xfrm>
            <a:off x="35496" y="560874"/>
            <a:ext cx="6336704" cy="1323439"/>
          </a:xfrm>
          <a:prstGeom prst="rect">
            <a:avLst/>
          </a:prstGeom>
        </p:spPr>
        <p:txBody>
          <a:bodyPr wrap="square">
            <a:spAutoFit/>
          </a:bodyPr>
          <a:lstStyle/>
          <a:p>
            <a:r>
              <a:rPr lang="en-US" sz="4000" b="1">
                <a:solidFill>
                  <a:schemeClr val="bg1"/>
                </a:solidFill>
                <a:latin typeface="Arial Rounded MT Bold" pitchFamily="34" charset="0"/>
                <a:cs typeface="Arial" charset="0"/>
                <a:sym typeface="Arial" charset="0"/>
              </a:rPr>
              <a:t>The Seven </a:t>
            </a:r>
            <a:endParaRPr lang="en-US" sz="4000" b="1" smtClean="0">
              <a:solidFill>
                <a:schemeClr val="bg1"/>
              </a:solidFill>
              <a:latin typeface="Arial Rounded MT Bold" pitchFamily="34" charset="0"/>
              <a:cs typeface="Arial" charset="0"/>
              <a:sym typeface="Arial" charset="0"/>
            </a:endParaRPr>
          </a:p>
          <a:p>
            <a:r>
              <a:rPr lang="en-US" sz="4000" b="1" smtClean="0">
                <a:solidFill>
                  <a:schemeClr val="bg1"/>
                </a:solidFill>
                <a:latin typeface="Arial Rounded MT Bold" pitchFamily="34" charset="0"/>
                <a:cs typeface="Arial" charset="0"/>
                <a:sym typeface="Arial" charset="0"/>
              </a:rPr>
              <a:t>Orientations</a:t>
            </a:r>
          </a:p>
        </p:txBody>
      </p:sp>
      <p:sp>
        <p:nvSpPr>
          <p:cNvPr id="8" name="Rectangle 7"/>
          <p:cNvSpPr/>
          <p:nvPr/>
        </p:nvSpPr>
        <p:spPr>
          <a:xfrm>
            <a:off x="5364088" y="2132856"/>
            <a:ext cx="3456384" cy="3662541"/>
          </a:xfrm>
          <a:prstGeom prst="rect">
            <a:avLst/>
          </a:prstGeom>
        </p:spPr>
        <p:txBody>
          <a:bodyPr wrap="square">
            <a:spAutoFit/>
          </a:bodyPr>
          <a:lstStyle/>
          <a:p>
            <a:pPr marL="285750" indent="-285750">
              <a:spcBef>
                <a:spcPts val="1200"/>
              </a:spcBef>
              <a:buClr>
                <a:srgbClr val="FFC000"/>
              </a:buClr>
              <a:buFont typeface="Wingdings" pitchFamily="2" charset="2"/>
              <a:buChar char="§"/>
            </a:pPr>
            <a:endParaRPr lang="en-US"/>
          </a:p>
          <a:p>
            <a:pPr marL="285750" indent="-285750">
              <a:spcBef>
                <a:spcPts val="1200"/>
              </a:spcBef>
              <a:buClr>
                <a:srgbClr val="FFC000"/>
              </a:buClr>
              <a:buFont typeface="Wingdings" pitchFamily="2" charset="2"/>
              <a:buChar char="§"/>
            </a:pPr>
            <a:r>
              <a:rPr lang="en-US"/>
              <a:t>Relationships</a:t>
            </a:r>
          </a:p>
          <a:p>
            <a:pPr marL="285750" indent="-285750">
              <a:spcBef>
                <a:spcPts val="1200"/>
              </a:spcBef>
              <a:buClr>
                <a:srgbClr val="FFC000"/>
              </a:buClr>
              <a:buFont typeface="Wingdings" pitchFamily="2" charset="2"/>
              <a:buChar char="§"/>
            </a:pPr>
            <a:r>
              <a:rPr lang="en-US"/>
              <a:t>Outcomes</a:t>
            </a:r>
          </a:p>
          <a:p>
            <a:pPr marL="285750" indent="-285750">
              <a:spcBef>
                <a:spcPts val="1200"/>
              </a:spcBef>
              <a:buClr>
                <a:srgbClr val="FFC000"/>
              </a:buClr>
              <a:buFont typeface="Wingdings" pitchFamily="2" charset="2"/>
              <a:buChar char="§"/>
            </a:pPr>
            <a:r>
              <a:rPr lang="en-US"/>
              <a:t>Possibility</a:t>
            </a:r>
          </a:p>
          <a:p>
            <a:pPr marL="285750" indent="-285750">
              <a:spcBef>
                <a:spcPts val="1200"/>
              </a:spcBef>
              <a:buClr>
                <a:srgbClr val="FFC000"/>
              </a:buClr>
              <a:buFont typeface="Wingdings" pitchFamily="2" charset="2"/>
              <a:buChar char="§"/>
            </a:pPr>
            <a:r>
              <a:rPr lang="en-US"/>
              <a:t>Stand for the client’s commitments and aspirations</a:t>
            </a:r>
          </a:p>
          <a:p>
            <a:pPr marL="285750" indent="-285750">
              <a:spcBef>
                <a:spcPts val="1200"/>
              </a:spcBef>
              <a:buClr>
                <a:srgbClr val="FFC000"/>
              </a:buClr>
              <a:buFont typeface="Wingdings" pitchFamily="2" charset="2"/>
              <a:buChar char="§"/>
            </a:pPr>
            <a:r>
              <a:rPr lang="en-US"/>
              <a:t>Equal footing</a:t>
            </a:r>
          </a:p>
          <a:p>
            <a:pPr marL="285750" indent="-285750">
              <a:spcBef>
                <a:spcPts val="1200"/>
              </a:spcBef>
              <a:buClr>
                <a:srgbClr val="FFC000"/>
              </a:buClr>
              <a:buFont typeface="Wingdings" pitchFamily="2" charset="2"/>
              <a:buChar char="§"/>
            </a:pPr>
            <a:r>
              <a:rPr lang="en-US"/>
              <a:t>Dialogue</a:t>
            </a:r>
          </a:p>
          <a:p>
            <a:pPr marL="285750" indent="-285750">
              <a:spcBef>
                <a:spcPts val="1200"/>
              </a:spcBef>
              <a:buClr>
                <a:srgbClr val="FFC000"/>
              </a:buClr>
              <a:buFont typeface="Wingdings" pitchFamily="2" charset="2"/>
              <a:buChar char="§"/>
            </a:pPr>
            <a:r>
              <a:rPr lang="en-US"/>
              <a:t>Build capacity</a:t>
            </a:r>
          </a:p>
        </p:txBody>
      </p:sp>
      <p:sp>
        <p:nvSpPr>
          <p:cNvPr id="6" name="Rectangle 5"/>
          <p:cNvSpPr/>
          <p:nvPr/>
        </p:nvSpPr>
        <p:spPr>
          <a:xfrm>
            <a:off x="6357879" y="6536377"/>
            <a:ext cx="2750625" cy="276999"/>
          </a:xfrm>
          <a:prstGeom prst="rect">
            <a:avLst/>
          </a:prstGeom>
        </p:spPr>
        <p:txBody>
          <a:bodyPr wrap="none">
            <a:spAutoFit/>
          </a:bodyPr>
          <a:lstStyle/>
          <a:p>
            <a:r>
              <a:rPr lang="x-none" sz="1200">
                <a:hlinkClick r:id="rId3"/>
              </a:rPr>
              <a:t>www.centerforexecutivecoaching.com</a:t>
            </a:r>
            <a:endParaRPr lang="x-none" sz="1200"/>
          </a:p>
        </p:txBody>
      </p:sp>
    </p:spTree>
    <p:extLst>
      <p:ext uri="{BB962C8B-B14F-4D97-AF65-F5344CB8AC3E}">
        <p14:creationId xmlns:p14="http://schemas.microsoft.com/office/powerpoint/2010/main" val="35381372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908720"/>
            <a:ext cx="8028384" cy="624265"/>
          </a:xfrm>
          <a:prstGeom prst="rect">
            <a:avLst/>
          </a:prstGeom>
          <a:gradFill>
            <a:gsLst>
              <a:gs pos="28000">
                <a:srgbClr val="DAA600"/>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 name="Rectangle 1"/>
          <p:cNvSpPr>
            <a:spLocks/>
          </p:cNvSpPr>
          <p:nvPr/>
        </p:nvSpPr>
        <p:spPr bwMode="auto">
          <a:xfrm>
            <a:off x="179512" y="1844824"/>
            <a:ext cx="8640960" cy="4394309"/>
          </a:xfrm>
          <a:prstGeom prst="rect">
            <a:avLst/>
          </a:prstGeom>
          <a:noFill/>
          <a:ln w="12700">
            <a:noFill/>
            <a:miter lim="800000"/>
            <a:headEnd/>
            <a:tailEnd/>
          </a:ln>
        </p:spPr>
        <p:txBody>
          <a:bodyPr lIns="0" tIns="0" rIns="0" bIns="0"/>
          <a:lstStyle/>
          <a:p>
            <a:pPr marL="285750" indent="-285750" algn="just">
              <a:spcBef>
                <a:spcPts val="300"/>
              </a:spcBef>
              <a:buClr>
                <a:srgbClr val="DAA600"/>
              </a:buClr>
              <a:buFont typeface="Wingdings" pitchFamily="2" charset="2"/>
              <a:buChar char="§"/>
            </a:pPr>
            <a:r>
              <a:rPr lang="en-US" sz="1600" dirty="0" smtClean="0">
                <a:latin typeface="Arial" pitchFamily="34" charset="0"/>
                <a:cs typeface="Arial" pitchFamily="34" charset="0"/>
              </a:rPr>
              <a:t>Executive Coaching is an efficient, high-impact process that helps high-performing people in leadership roles improve results in ways that are sustained over time.</a:t>
            </a:r>
          </a:p>
          <a:p>
            <a:pPr marL="285750" indent="-285750" algn="just">
              <a:spcBef>
                <a:spcPts val="300"/>
              </a:spcBef>
              <a:buClr>
                <a:srgbClr val="DAA600"/>
              </a:buClr>
              <a:buFont typeface="Wingdings" pitchFamily="2" charset="2"/>
              <a:buChar char="§"/>
            </a:pPr>
            <a:r>
              <a:rPr lang="en-US" sz="1600" dirty="0" smtClean="0">
                <a:latin typeface="Arial" pitchFamily="34" charset="0"/>
                <a:cs typeface="Arial" pitchFamily="34" charset="0"/>
              </a:rPr>
              <a:t>It is </a:t>
            </a:r>
            <a:r>
              <a:rPr lang="en-US" sz="1600" b="1" dirty="0" smtClean="0">
                <a:latin typeface="Arial" pitchFamily="34" charset="0"/>
                <a:cs typeface="Arial" pitchFamily="34" charset="0"/>
              </a:rPr>
              <a:t>efficient</a:t>
            </a:r>
            <a:r>
              <a:rPr lang="en-US" sz="1600" dirty="0" smtClean="0">
                <a:latin typeface="Arial" pitchFamily="34" charset="0"/>
                <a:cs typeface="Arial" pitchFamily="34" charset="0"/>
              </a:rPr>
              <a:t> because, unlike traditional consulting assignments, it does not require invasive processes, large outside teams, and lengthy reports and analyses to get results. </a:t>
            </a:r>
          </a:p>
          <a:p>
            <a:pPr marL="285750" indent="-285750" algn="just">
              <a:spcBef>
                <a:spcPts val="300"/>
              </a:spcBef>
              <a:buClr>
                <a:srgbClr val="DAA600"/>
              </a:buClr>
              <a:buFont typeface="Wingdings" pitchFamily="2" charset="2"/>
              <a:buChar char="§"/>
            </a:pPr>
            <a:r>
              <a:rPr lang="en-US" sz="1600" dirty="0" smtClean="0">
                <a:latin typeface="Arial" pitchFamily="34" charset="0"/>
                <a:cs typeface="Arial" pitchFamily="34" charset="0"/>
              </a:rPr>
              <a:t>It is a </a:t>
            </a:r>
            <a:r>
              <a:rPr lang="en-US" sz="1600" b="1" dirty="0" smtClean="0">
                <a:latin typeface="Arial" pitchFamily="34" charset="0"/>
                <a:cs typeface="Arial" pitchFamily="34" charset="0"/>
              </a:rPr>
              <a:t>high-impact process</a:t>
            </a:r>
            <a:r>
              <a:rPr lang="en-US" sz="1600" dirty="0" smtClean="0">
                <a:latin typeface="Arial" pitchFamily="34" charset="0"/>
                <a:cs typeface="Arial" pitchFamily="34" charset="0"/>
              </a:rPr>
              <a:t> because Executive Coaches typically work with clients in short meetings (i.e., 30 minutes per session). During this time, the coach and client can generate important insights, gain clarity, focus, and make decisions to improve performance.</a:t>
            </a:r>
          </a:p>
          <a:p>
            <a:pPr marL="285750" indent="-285750" algn="just">
              <a:spcBef>
                <a:spcPts val="300"/>
              </a:spcBef>
              <a:buClr>
                <a:srgbClr val="DAA600"/>
              </a:buClr>
              <a:buFont typeface="Wingdings" pitchFamily="2" charset="2"/>
              <a:buChar char="§"/>
            </a:pPr>
            <a:r>
              <a:rPr lang="en-US" sz="1600" dirty="0" smtClean="0">
                <a:latin typeface="Arial" pitchFamily="34" charset="0"/>
                <a:cs typeface="Arial" pitchFamily="34" charset="0"/>
              </a:rPr>
              <a:t>Executive Coaching works with </a:t>
            </a:r>
            <a:r>
              <a:rPr lang="en-US" sz="1600" b="1" dirty="0" smtClean="0">
                <a:latin typeface="Arial" pitchFamily="34" charset="0"/>
                <a:cs typeface="Arial" pitchFamily="34" charset="0"/>
              </a:rPr>
              <a:t>high-performing people in leadership roles</a:t>
            </a:r>
            <a:r>
              <a:rPr lang="en-US" sz="1600" dirty="0" smtClean="0">
                <a:latin typeface="Arial" pitchFamily="34" charset="0"/>
                <a:cs typeface="Arial" pitchFamily="34" charset="0"/>
              </a:rPr>
              <a:t>. It is not therapy, meant to “fix” a person. As an Executive Coach, your clients are already highly functioning, successful people. Like any of us, they need support from time to time in order to perform better.</a:t>
            </a:r>
          </a:p>
          <a:p>
            <a:pPr marL="285750" indent="-285750" algn="just">
              <a:spcBef>
                <a:spcPts val="300"/>
              </a:spcBef>
              <a:buClr>
                <a:srgbClr val="DAA600"/>
              </a:buClr>
              <a:buFont typeface="Wingdings" pitchFamily="2" charset="2"/>
              <a:buChar char="§"/>
            </a:pPr>
            <a:r>
              <a:rPr lang="en-US" sz="1600" dirty="0" smtClean="0">
                <a:latin typeface="Arial" pitchFamily="34" charset="0"/>
                <a:cs typeface="Arial" pitchFamily="34" charset="0"/>
              </a:rPr>
              <a:t>Finally, your goal as an Executive Coach is to </a:t>
            </a:r>
            <a:r>
              <a:rPr lang="en-US" sz="1600" b="1" dirty="0" smtClean="0">
                <a:latin typeface="Arial" pitchFamily="34" charset="0"/>
                <a:cs typeface="Arial" pitchFamily="34" charset="0"/>
              </a:rPr>
              <a:t>improve results in ways that are sustainable over time</a:t>
            </a:r>
            <a:r>
              <a:rPr lang="en-US" sz="1600" dirty="0" smtClean="0">
                <a:latin typeface="Arial" pitchFamily="34" charset="0"/>
                <a:cs typeface="Arial" pitchFamily="34" charset="0"/>
              </a:rPr>
              <a:t>. Your clients want some sort of outcome, usually related to improved profits, career success, organizational effectiveness, or career and personal satisfaction. If you aren’t helping your clients get results, you aren’t doing your job. At the same time, coaching is about helping people improve their own capabilities and effectiveness, so that the results and performance improvements last. To use the time-worn and famous quote, you are teaching people to fish, not feeding them for a day.</a:t>
            </a:r>
            <a:endParaRPr lang="en-US" sz="1600" dirty="0">
              <a:latin typeface="Arial" pitchFamily="34" charset="0"/>
              <a:cs typeface="Arial" pitchFamily="34" charset="0"/>
            </a:endParaRPr>
          </a:p>
        </p:txBody>
      </p:sp>
      <p:sp>
        <p:nvSpPr>
          <p:cNvPr id="2" name="Rectangle 1"/>
          <p:cNvSpPr/>
          <p:nvPr/>
        </p:nvSpPr>
        <p:spPr>
          <a:xfrm>
            <a:off x="217635" y="217964"/>
            <a:ext cx="6154565" cy="1338828"/>
          </a:xfrm>
          <a:prstGeom prst="rect">
            <a:avLst/>
          </a:prstGeom>
        </p:spPr>
        <p:txBody>
          <a:bodyPr wrap="square">
            <a:spAutoFit/>
          </a:bodyPr>
          <a:lstStyle/>
          <a:p>
            <a:pPr>
              <a:spcBef>
                <a:spcPts val="600"/>
              </a:spcBef>
            </a:pPr>
            <a:r>
              <a:rPr lang="x-none" sz="3600" b="1" smtClean="0">
                <a:solidFill>
                  <a:schemeClr val="tx2"/>
                </a:solidFill>
              </a:rPr>
              <a:t>What Is</a:t>
            </a:r>
          </a:p>
          <a:p>
            <a:pPr>
              <a:spcBef>
                <a:spcPts val="600"/>
              </a:spcBef>
            </a:pPr>
            <a:r>
              <a:rPr lang="x-none" sz="4000" b="1" smtClean="0">
                <a:solidFill>
                  <a:schemeClr val="bg1"/>
                </a:solidFill>
              </a:rPr>
              <a:t>Executive Coaching</a:t>
            </a:r>
            <a:r>
              <a:rPr lang="x-none" sz="4000" smtClean="0">
                <a:solidFill>
                  <a:schemeClr val="bg1"/>
                </a:solidFill>
              </a:rPr>
              <a:t>?</a:t>
            </a:r>
            <a:endParaRPr lang="x-none" sz="4000">
              <a:solidFill>
                <a:schemeClr val="bg1"/>
              </a:solidFill>
            </a:endParaRPr>
          </a:p>
        </p:txBody>
      </p:sp>
      <p:sp>
        <p:nvSpPr>
          <p:cNvPr id="6" name="Rectangle 5"/>
          <p:cNvSpPr/>
          <p:nvPr/>
        </p:nvSpPr>
        <p:spPr>
          <a:xfrm>
            <a:off x="6357879" y="6536377"/>
            <a:ext cx="2750625" cy="276999"/>
          </a:xfrm>
          <a:prstGeom prst="rect">
            <a:avLst/>
          </a:prstGeom>
        </p:spPr>
        <p:txBody>
          <a:bodyPr wrap="none">
            <a:spAutoFit/>
          </a:bodyPr>
          <a:lstStyle/>
          <a:p>
            <a:r>
              <a:rPr lang="x-none" sz="1200">
                <a:hlinkClick r:id="rId2"/>
              </a:rPr>
              <a:t>www.centerforexecutivecoaching.com</a:t>
            </a:r>
            <a:endParaRPr lang="x-none" sz="1200"/>
          </a:p>
        </p:txBody>
      </p:sp>
    </p:spTree>
    <p:extLst>
      <p:ext uri="{BB962C8B-B14F-4D97-AF65-F5344CB8AC3E}">
        <p14:creationId xmlns:p14="http://schemas.microsoft.com/office/powerpoint/2010/main" val="36764964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8826" y="636945"/>
            <a:ext cx="9162826" cy="1135871"/>
          </a:xfrm>
          <a:prstGeom prst="rect">
            <a:avLst/>
          </a:prstGeom>
          <a:gradFill>
            <a:gsLst>
              <a:gs pos="28000">
                <a:srgbClr val="DAA600"/>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 name="Rectangle 6"/>
          <p:cNvSpPr/>
          <p:nvPr/>
        </p:nvSpPr>
        <p:spPr>
          <a:xfrm>
            <a:off x="35496" y="560874"/>
            <a:ext cx="6336704" cy="1323439"/>
          </a:xfrm>
          <a:prstGeom prst="rect">
            <a:avLst/>
          </a:prstGeom>
        </p:spPr>
        <p:txBody>
          <a:bodyPr wrap="square">
            <a:spAutoFit/>
          </a:bodyPr>
          <a:lstStyle/>
          <a:p>
            <a:r>
              <a:rPr lang="en-US" sz="4000" b="1">
                <a:solidFill>
                  <a:schemeClr val="bg1"/>
                </a:solidFill>
                <a:latin typeface="Arial Rounded MT Bold" pitchFamily="34" charset="0"/>
                <a:cs typeface="Arial" charset="0"/>
                <a:sym typeface="Arial" charset="0"/>
              </a:rPr>
              <a:t>The Three </a:t>
            </a:r>
            <a:endParaRPr lang="en-US" sz="4000" b="1" smtClean="0">
              <a:solidFill>
                <a:schemeClr val="bg1"/>
              </a:solidFill>
              <a:latin typeface="Arial Rounded MT Bold" pitchFamily="34" charset="0"/>
              <a:cs typeface="Arial" charset="0"/>
              <a:sym typeface="Arial" charset="0"/>
            </a:endParaRPr>
          </a:p>
          <a:p>
            <a:r>
              <a:rPr lang="en-US" sz="4000" b="1" smtClean="0">
                <a:solidFill>
                  <a:schemeClr val="bg1"/>
                </a:solidFill>
                <a:latin typeface="Arial Rounded MT Bold" pitchFamily="34" charset="0"/>
                <a:cs typeface="Arial" charset="0"/>
                <a:sym typeface="Arial" charset="0"/>
              </a:rPr>
              <a:t>Domains</a:t>
            </a:r>
          </a:p>
        </p:txBody>
      </p:sp>
      <p:sp>
        <p:nvSpPr>
          <p:cNvPr id="8" name="Rectangle 7"/>
          <p:cNvSpPr/>
          <p:nvPr/>
        </p:nvSpPr>
        <p:spPr>
          <a:xfrm>
            <a:off x="4644009" y="2444695"/>
            <a:ext cx="3456384" cy="1323439"/>
          </a:xfrm>
          <a:prstGeom prst="rect">
            <a:avLst/>
          </a:prstGeom>
        </p:spPr>
        <p:txBody>
          <a:bodyPr wrap="square">
            <a:spAutoFit/>
          </a:bodyPr>
          <a:lstStyle/>
          <a:p>
            <a:pPr marL="342900" indent="-342900">
              <a:spcBef>
                <a:spcPts val="1200"/>
              </a:spcBef>
              <a:buClr>
                <a:srgbClr val="FFC000"/>
              </a:buClr>
              <a:buFont typeface="+mj-lt"/>
              <a:buAutoNum type="arabicPeriod"/>
            </a:pPr>
            <a:r>
              <a:rPr lang="en-US" sz="2000" b="1"/>
              <a:t>Content: </a:t>
            </a:r>
            <a:r>
              <a:rPr lang="en-US" sz="2000" b="1">
                <a:solidFill>
                  <a:schemeClr val="tx2"/>
                </a:solidFill>
              </a:rPr>
              <a:t>What</a:t>
            </a:r>
          </a:p>
          <a:p>
            <a:pPr marL="342900" indent="-342900">
              <a:spcBef>
                <a:spcPts val="1200"/>
              </a:spcBef>
              <a:buClr>
                <a:srgbClr val="FFC000"/>
              </a:buClr>
              <a:buFont typeface="+mj-lt"/>
              <a:buAutoNum type="arabicPeriod"/>
            </a:pPr>
            <a:r>
              <a:rPr lang="en-US" sz="2000" b="1"/>
              <a:t>Process: </a:t>
            </a:r>
            <a:r>
              <a:rPr lang="en-US" sz="2000" b="1">
                <a:solidFill>
                  <a:schemeClr val="tx2"/>
                </a:solidFill>
              </a:rPr>
              <a:t>How</a:t>
            </a:r>
          </a:p>
          <a:p>
            <a:pPr marL="342900" indent="-342900">
              <a:spcBef>
                <a:spcPts val="1200"/>
              </a:spcBef>
              <a:buClr>
                <a:srgbClr val="FFC000"/>
              </a:buClr>
              <a:buFont typeface="+mj-lt"/>
              <a:buAutoNum type="arabicPeriod"/>
            </a:pPr>
            <a:r>
              <a:rPr lang="en-US" sz="2000" b="1"/>
              <a:t>Context: </a:t>
            </a:r>
            <a:r>
              <a:rPr lang="en-US" sz="2000" b="1">
                <a:solidFill>
                  <a:schemeClr val="tx2"/>
                </a:solidFill>
              </a:rPr>
              <a:t>Ways of </a:t>
            </a:r>
            <a:r>
              <a:rPr lang="en-US" sz="2000" b="1" smtClean="0">
                <a:solidFill>
                  <a:schemeClr val="tx2"/>
                </a:solidFill>
              </a:rPr>
              <a:t>Being</a:t>
            </a:r>
            <a:endParaRPr lang="en-US" sz="2000" b="1">
              <a:solidFill>
                <a:schemeClr val="tx2"/>
              </a:solidFill>
            </a:endParaRPr>
          </a:p>
        </p:txBody>
      </p:sp>
      <p:sp>
        <p:nvSpPr>
          <p:cNvPr id="2" name="Rectangle 1"/>
          <p:cNvSpPr/>
          <p:nvPr/>
        </p:nvSpPr>
        <p:spPr>
          <a:xfrm>
            <a:off x="4647259" y="4100879"/>
            <a:ext cx="4173213" cy="1200329"/>
          </a:xfrm>
          <a:prstGeom prst="rect">
            <a:avLst/>
          </a:prstGeom>
        </p:spPr>
        <p:txBody>
          <a:bodyPr wrap="square">
            <a:spAutoFit/>
          </a:bodyPr>
          <a:lstStyle/>
          <a:p>
            <a:pPr>
              <a:spcBef>
                <a:spcPts val="1200"/>
              </a:spcBef>
              <a:buClr>
                <a:srgbClr val="FFC000"/>
              </a:buClr>
            </a:pPr>
            <a:r>
              <a:rPr lang="en-US"/>
              <a:t>GREAT coaching almost always includes conversations about context: the client’s attitudes, behaviors, and ways of relating with others.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1024" y="2031882"/>
            <a:ext cx="3282904" cy="4853502"/>
          </a:xfrm>
          <a:prstGeom prst="rect">
            <a:avLst/>
          </a:prstGeom>
        </p:spPr>
      </p:pic>
      <p:sp>
        <p:nvSpPr>
          <p:cNvPr id="9" name="Rectangle 8"/>
          <p:cNvSpPr/>
          <p:nvPr/>
        </p:nvSpPr>
        <p:spPr>
          <a:xfrm>
            <a:off x="6357879" y="6536377"/>
            <a:ext cx="2750625" cy="276999"/>
          </a:xfrm>
          <a:prstGeom prst="rect">
            <a:avLst/>
          </a:prstGeom>
        </p:spPr>
        <p:txBody>
          <a:bodyPr wrap="none">
            <a:spAutoFit/>
          </a:bodyPr>
          <a:lstStyle/>
          <a:p>
            <a:r>
              <a:rPr lang="x-none" sz="1200">
                <a:hlinkClick r:id="rId3"/>
              </a:rPr>
              <a:t>www.centerforexecutivecoaching.com</a:t>
            </a:r>
            <a:endParaRPr lang="x-none" sz="1200"/>
          </a:p>
        </p:txBody>
      </p:sp>
    </p:spTree>
    <p:extLst>
      <p:ext uri="{BB962C8B-B14F-4D97-AF65-F5344CB8AC3E}">
        <p14:creationId xmlns:p14="http://schemas.microsoft.com/office/powerpoint/2010/main" val="24726080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8826" y="636945"/>
            <a:ext cx="9162826" cy="1135871"/>
          </a:xfrm>
          <a:prstGeom prst="rect">
            <a:avLst/>
          </a:prstGeom>
          <a:gradFill>
            <a:gsLst>
              <a:gs pos="28000">
                <a:srgbClr val="DAA600"/>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 name="Rectangle 6"/>
          <p:cNvSpPr/>
          <p:nvPr/>
        </p:nvSpPr>
        <p:spPr>
          <a:xfrm>
            <a:off x="35496" y="560874"/>
            <a:ext cx="6336704" cy="1323439"/>
          </a:xfrm>
          <a:prstGeom prst="rect">
            <a:avLst/>
          </a:prstGeom>
        </p:spPr>
        <p:txBody>
          <a:bodyPr wrap="square">
            <a:spAutoFit/>
          </a:bodyPr>
          <a:lstStyle/>
          <a:p>
            <a:r>
              <a:rPr lang="en-US" sz="4000" b="1">
                <a:solidFill>
                  <a:schemeClr val="bg1"/>
                </a:solidFill>
                <a:latin typeface="Arial Rounded MT Bold" pitchFamily="34" charset="0"/>
                <a:cs typeface="Arial" charset="0"/>
                <a:sym typeface="Arial" charset="0"/>
              </a:rPr>
              <a:t>The Three Levels Of Coaching</a:t>
            </a:r>
            <a:endParaRPr lang="en-US" sz="4000" b="1" smtClean="0">
              <a:solidFill>
                <a:schemeClr val="bg1"/>
              </a:solidFill>
              <a:latin typeface="Arial Rounded MT Bold" pitchFamily="34" charset="0"/>
              <a:cs typeface="Arial" charset="0"/>
              <a:sym typeface="Arial" charset="0"/>
            </a:endParaRPr>
          </a:p>
        </p:txBody>
      </p:sp>
      <p:sp>
        <p:nvSpPr>
          <p:cNvPr id="9" name="Rectangle 8"/>
          <p:cNvSpPr/>
          <p:nvPr/>
        </p:nvSpPr>
        <p:spPr>
          <a:xfrm>
            <a:off x="107503" y="2776279"/>
            <a:ext cx="6480721" cy="2092881"/>
          </a:xfrm>
          <a:prstGeom prst="rect">
            <a:avLst/>
          </a:prstGeom>
        </p:spPr>
        <p:txBody>
          <a:bodyPr wrap="square">
            <a:spAutoFit/>
          </a:bodyPr>
          <a:lstStyle/>
          <a:p>
            <a:pPr marL="285750" indent="-285750">
              <a:spcBef>
                <a:spcPts val="1200"/>
              </a:spcBef>
              <a:buClr>
                <a:srgbClr val="FFC000"/>
              </a:buClr>
              <a:buFont typeface="Wingdings" pitchFamily="2" charset="2"/>
              <a:buChar char="§"/>
            </a:pPr>
            <a:r>
              <a:rPr lang="en-US" sz="2000" b="1">
                <a:solidFill>
                  <a:schemeClr val="tx2"/>
                </a:solidFill>
              </a:rPr>
              <a:t>Level I: </a:t>
            </a:r>
            <a:r>
              <a:rPr lang="en-US"/>
              <a:t>Ask powerful, open-ended questions in the hopes that the client will have insights (active inquiry)</a:t>
            </a:r>
          </a:p>
          <a:p>
            <a:pPr marL="285750" indent="-285750">
              <a:spcBef>
                <a:spcPts val="1200"/>
              </a:spcBef>
              <a:buClr>
                <a:srgbClr val="FFC000"/>
              </a:buClr>
              <a:buFont typeface="Wingdings" pitchFamily="2" charset="2"/>
              <a:buChar char="§"/>
            </a:pPr>
            <a:r>
              <a:rPr lang="en-US" b="1">
                <a:solidFill>
                  <a:schemeClr val="tx2"/>
                </a:solidFill>
              </a:rPr>
              <a:t>Level II: </a:t>
            </a:r>
            <a:r>
              <a:rPr lang="en-US"/>
              <a:t>Bring high-impact frameworks to focus on specific situations</a:t>
            </a:r>
          </a:p>
          <a:p>
            <a:pPr marL="285750" indent="-285750">
              <a:spcBef>
                <a:spcPts val="1200"/>
              </a:spcBef>
              <a:buClr>
                <a:srgbClr val="FFC000"/>
              </a:buClr>
              <a:buFont typeface="Wingdings" pitchFamily="2" charset="2"/>
              <a:buChar char="§"/>
            </a:pPr>
            <a:r>
              <a:rPr lang="en-US" b="1">
                <a:solidFill>
                  <a:schemeClr val="tx2"/>
                </a:solidFill>
              </a:rPr>
              <a:t>Level III: </a:t>
            </a:r>
            <a:r>
              <a:rPr lang="en-US"/>
              <a:t>Become a thought leader by developing your own frameworks</a:t>
            </a:r>
          </a:p>
        </p:txBody>
      </p:sp>
      <p:sp>
        <p:nvSpPr>
          <p:cNvPr id="6" name="Rectangle 5"/>
          <p:cNvSpPr/>
          <p:nvPr/>
        </p:nvSpPr>
        <p:spPr>
          <a:xfrm>
            <a:off x="6357879" y="6536377"/>
            <a:ext cx="2750625" cy="276999"/>
          </a:xfrm>
          <a:prstGeom prst="rect">
            <a:avLst/>
          </a:prstGeom>
        </p:spPr>
        <p:txBody>
          <a:bodyPr wrap="none">
            <a:spAutoFit/>
          </a:bodyPr>
          <a:lstStyle/>
          <a:p>
            <a:r>
              <a:rPr lang="x-none" sz="1200">
                <a:hlinkClick r:id="rId2"/>
              </a:rPr>
              <a:t>www.centerforexecutivecoaching.com</a:t>
            </a:r>
            <a:endParaRPr lang="x-none" sz="1200"/>
          </a:p>
        </p:txBody>
      </p:sp>
    </p:spTree>
    <p:extLst>
      <p:ext uri="{BB962C8B-B14F-4D97-AF65-F5344CB8AC3E}">
        <p14:creationId xmlns:p14="http://schemas.microsoft.com/office/powerpoint/2010/main" val="16906382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18826" y="636945"/>
            <a:ext cx="9162826" cy="1135871"/>
          </a:xfrm>
          <a:prstGeom prst="rect">
            <a:avLst/>
          </a:prstGeom>
          <a:gradFill>
            <a:gsLst>
              <a:gs pos="28000">
                <a:srgbClr val="DAA600"/>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 name="Rectangle 6"/>
          <p:cNvSpPr/>
          <p:nvPr/>
        </p:nvSpPr>
        <p:spPr>
          <a:xfrm>
            <a:off x="35496" y="560874"/>
            <a:ext cx="6336704" cy="1323439"/>
          </a:xfrm>
          <a:prstGeom prst="rect">
            <a:avLst/>
          </a:prstGeom>
        </p:spPr>
        <p:txBody>
          <a:bodyPr wrap="square">
            <a:spAutoFit/>
          </a:bodyPr>
          <a:lstStyle/>
          <a:p>
            <a:r>
              <a:rPr lang="en-US" sz="4000" b="1">
                <a:solidFill>
                  <a:schemeClr val="bg1"/>
                </a:solidFill>
                <a:latin typeface="Arial Rounded MT Bold" pitchFamily="34" charset="0"/>
                <a:cs typeface="Arial" charset="0"/>
                <a:sym typeface="Arial" charset="0"/>
              </a:rPr>
              <a:t>The Three Levels Of Coaching</a:t>
            </a:r>
            <a:endParaRPr lang="en-US" sz="4000" b="1" smtClean="0">
              <a:solidFill>
                <a:schemeClr val="bg1"/>
              </a:solidFill>
              <a:latin typeface="Arial Rounded MT Bold" pitchFamily="34" charset="0"/>
              <a:cs typeface="Arial" charset="0"/>
              <a:sym typeface="Arial" charset="0"/>
            </a:endParaRPr>
          </a:p>
        </p:txBody>
      </p:sp>
      <p:grpSp>
        <p:nvGrpSpPr>
          <p:cNvPr id="6" name="Group 5"/>
          <p:cNvGrpSpPr/>
          <p:nvPr/>
        </p:nvGrpSpPr>
        <p:grpSpPr>
          <a:xfrm>
            <a:off x="1451438" y="2154716"/>
            <a:ext cx="6489292" cy="4625569"/>
            <a:chOff x="60280" y="457200"/>
            <a:chExt cx="9083720" cy="6474879"/>
          </a:xfrm>
        </p:grpSpPr>
        <p:sp>
          <p:nvSpPr>
            <p:cNvPr id="8" name="Text Box 4"/>
            <p:cNvSpPr txBox="1">
              <a:spLocks noChangeArrowheads="1"/>
            </p:cNvSpPr>
            <p:nvPr/>
          </p:nvSpPr>
          <p:spPr bwMode="auto">
            <a:xfrm>
              <a:off x="60280" y="2971801"/>
              <a:ext cx="1638484" cy="1033983"/>
            </a:xfrm>
            <a:prstGeom prst="rect">
              <a:avLst/>
            </a:prstGeom>
            <a:solidFill>
              <a:schemeClr val="tx2">
                <a:lumMod val="20000"/>
                <a:lumOff val="80000"/>
                <a:alpha val="12000"/>
              </a:schemeClr>
            </a:solidFill>
            <a:ln w="9525">
              <a:solidFill>
                <a:schemeClr val="tx1"/>
              </a:solidFill>
              <a:miter lim="800000"/>
              <a:headEnd/>
              <a:tailEnd/>
            </a:ln>
          </p:spPr>
          <p:txBody>
            <a:bodyPr wrap="none">
              <a:spAutoFit/>
            </a:bodyPr>
            <a:lstStyle/>
            <a:p>
              <a:pPr algn="ctr"/>
              <a:r>
                <a:rPr lang="en-US" sz="1400" dirty="0">
                  <a:latin typeface="Arial" pitchFamily="34" charset="0"/>
                  <a:cs typeface="Arial" pitchFamily="34" charset="0"/>
                </a:rPr>
                <a:t>Coachable</a:t>
              </a:r>
              <a:r>
                <a:rPr lang="en-US" sz="1400" dirty="0" smtClean="0">
                  <a:latin typeface="Arial" pitchFamily="34" charset="0"/>
                  <a:cs typeface="Arial" pitchFamily="34" charset="0"/>
                </a:rPr>
                <a:t>?</a:t>
              </a:r>
              <a:endParaRPr lang="en-US" sz="1400" dirty="0">
                <a:latin typeface="Arial" pitchFamily="34" charset="0"/>
                <a:cs typeface="Arial" pitchFamily="34" charset="0"/>
              </a:endParaRPr>
            </a:p>
            <a:p>
              <a:pPr algn="ctr"/>
              <a:r>
                <a:rPr lang="en-US" sz="1400" dirty="0">
                  <a:latin typeface="Arial" pitchFamily="34" charset="0"/>
                  <a:cs typeface="Arial" pitchFamily="34" charset="0"/>
                </a:rPr>
                <a:t>Problem</a:t>
              </a:r>
              <a:r>
                <a:rPr lang="en-US" sz="1400" dirty="0" smtClean="0">
                  <a:latin typeface="Arial" pitchFamily="34" charset="0"/>
                  <a:cs typeface="Arial" pitchFamily="34" charset="0"/>
                </a:rPr>
                <a:t>?</a:t>
              </a:r>
            </a:p>
            <a:p>
              <a:pPr algn="ctr"/>
              <a:r>
                <a:rPr lang="en-US" sz="1400" dirty="0" smtClean="0">
                  <a:latin typeface="Arial" pitchFamily="34" charset="0"/>
                  <a:cs typeface="Arial" pitchFamily="34" charset="0"/>
                </a:rPr>
                <a:t>Permission?</a:t>
              </a:r>
              <a:endParaRPr lang="en-US" sz="1400" dirty="0">
                <a:latin typeface="Arial" pitchFamily="34" charset="0"/>
                <a:cs typeface="Arial" pitchFamily="34" charset="0"/>
              </a:endParaRPr>
            </a:p>
          </p:txBody>
        </p:sp>
        <p:sp>
          <p:nvSpPr>
            <p:cNvPr id="10" name="Rectangle 8"/>
            <p:cNvSpPr>
              <a:spLocks noChangeArrowheads="1"/>
            </p:cNvSpPr>
            <p:nvPr/>
          </p:nvSpPr>
          <p:spPr bwMode="auto">
            <a:xfrm>
              <a:off x="1676400" y="1295400"/>
              <a:ext cx="2438400" cy="3962400"/>
            </a:xfrm>
            <a:prstGeom prst="rect">
              <a:avLst/>
            </a:prstGeom>
            <a:solidFill>
              <a:schemeClr val="tx2">
                <a:lumMod val="20000"/>
                <a:lumOff val="80000"/>
                <a:alpha val="36000"/>
              </a:schemeClr>
            </a:solidFill>
            <a:ln w="9525">
              <a:solidFill>
                <a:schemeClr val="tx1"/>
              </a:solidFill>
              <a:miter lim="800000"/>
              <a:headEnd/>
              <a:tailEnd/>
            </a:ln>
          </p:spPr>
          <p:txBody>
            <a:bodyPr wrap="none" anchor="ctr"/>
            <a:lstStyle/>
            <a:p>
              <a:endParaRPr lang="en-US">
                <a:latin typeface="Arial" pitchFamily="34" charset="0"/>
                <a:cs typeface="Arial" pitchFamily="34" charset="0"/>
              </a:endParaRPr>
            </a:p>
          </p:txBody>
        </p:sp>
        <p:sp>
          <p:nvSpPr>
            <p:cNvPr id="11" name="AutoShape 10"/>
            <p:cNvSpPr>
              <a:spLocks noChangeArrowheads="1"/>
            </p:cNvSpPr>
            <p:nvPr/>
          </p:nvSpPr>
          <p:spPr bwMode="auto">
            <a:xfrm>
              <a:off x="6629400" y="2362200"/>
              <a:ext cx="1219200" cy="2514600"/>
            </a:xfrm>
            <a:prstGeom prst="curvedLeftArrow">
              <a:avLst>
                <a:gd name="adj1" fmla="val 41250"/>
                <a:gd name="adj2" fmla="val 82500"/>
                <a:gd name="adj3" fmla="val 33333"/>
              </a:avLst>
            </a:prstGeom>
            <a:gradFill>
              <a:gsLst>
                <a:gs pos="0">
                  <a:schemeClr val="tx2"/>
                </a:gs>
                <a:gs pos="50000">
                  <a:schemeClr val="tx2">
                    <a:lumMod val="50000"/>
                  </a:schemeClr>
                </a:gs>
                <a:gs pos="100000">
                  <a:schemeClr val="accent1"/>
                </a:gs>
              </a:gsLst>
              <a:lin ang="0" scaled="0"/>
            </a:gradFill>
            <a:ln w="9525">
              <a:solidFill>
                <a:schemeClr val="tx1"/>
              </a:solidFill>
              <a:miter lim="800000"/>
              <a:headEnd/>
              <a:tailEnd/>
            </a:ln>
          </p:spPr>
          <p:txBody>
            <a:bodyPr wrap="none" anchor="ctr"/>
            <a:lstStyle/>
            <a:p>
              <a:endParaRPr lang="en-US">
                <a:latin typeface="Arial" pitchFamily="34" charset="0"/>
                <a:cs typeface="Arial" pitchFamily="34" charset="0"/>
              </a:endParaRPr>
            </a:p>
          </p:txBody>
        </p:sp>
        <p:sp>
          <p:nvSpPr>
            <p:cNvPr id="12" name="AutoShape 11"/>
            <p:cNvSpPr>
              <a:spLocks noChangeArrowheads="1"/>
            </p:cNvSpPr>
            <p:nvPr/>
          </p:nvSpPr>
          <p:spPr bwMode="auto">
            <a:xfrm flipH="1" flipV="1">
              <a:off x="5334000" y="2209800"/>
              <a:ext cx="1143000" cy="2514600"/>
            </a:xfrm>
            <a:prstGeom prst="curvedLeftArrow">
              <a:avLst>
                <a:gd name="adj1" fmla="val 44000"/>
                <a:gd name="adj2" fmla="val 88000"/>
                <a:gd name="adj3" fmla="val 33333"/>
              </a:avLst>
            </a:prstGeom>
            <a:gradFill>
              <a:gsLst>
                <a:gs pos="0">
                  <a:schemeClr val="tx2"/>
                </a:gs>
                <a:gs pos="50000">
                  <a:schemeClr val="tx2">
                    <a:lumMod val="50000"/>
                  </a:schemeClr>
                </a:gs>
                <a:gs pos="100000">
                  <a:schemeClr val="accent1"/>
                </a:gs>
              </a:gsLst>
              <a:lin ang="0" scaled="0"/>
            </a:gradFill>
            <a:ln w="9525">
              <a:solidFill>
                <a:schemeClr val="tx1"/>
              </a:solidFill>
              <a:miter lim="800000"/>
              <a:headEnd/>
              <a:tailEnd/>
            </a:ln>
          </p:spPr>
          <p:txBody>
            <a:bodyPr wrap="none" anchor="ctr"/>
            <a:lstStyle/>
            <a:p>
              <a:endParaRPr lang="en-US">
                <a:latin typeface="Arial" pitchFamily="34" charset="0"/>
                <a:cs typeface="Arial" pitchFamily="34" charset="0"/>
              </a:endParaRPr>
            </a:p>
          </p:txBody>
        </p:sp>
        <p:sp>
          <p:nvSpPr>
            <p:cNvPr id="13" name="Text Box 12"/>
            <p:cNvSpPr txBox="1">
              <a:spLocks noChangeArrowheads="1"/>
            </p:cNvSpPr>
            <p:nvPr/>
          </p:nvSpPr>
          <p:spPr bwMode="auto">
            <a:xfrm>
              <a:off x="4267200" y="3200399"/>
              <a:ext cx="1179513" cy="904735"/>
            </a:xfrm>
            <a:prstGeom prst="rect">
              <a:avLst/>
            </a:prstGeom>
            <a:noFill/>
            <a:ln w="9525">
              <a:noFill/>
              <a:miter lim="800000"/>
              <a:headEnd/>
              <a:tailEnd/>
            </a:ln>
          </p:spPr>
          <p:txBody>
            <a:bodyPr>
              <a:spAutoFit/>
            </a:bodyPr>
            <a:lstStyle/>
            <a:p>
              <a:pPr algn="ctr"/>
              <a:r>
                <a:rPr lang="en-US" sz="1200" dirty="0">
                  <a:latin typeface="Arial" pitchFamily="34" charset="0"/>
                  <a:cs typeface="Arial" pitchFamily="34" charset="0"/>
                </a:rPr>
                <a:t>Assess, Diagnose, Design</a:t>
              </a:r>
            </a:p>
          </p:txBody>
        </p:sp>
        <p:sp>
          <p:nvSpPr>
            <p:cNvPr id="14" name="Text Box 13"/>
            <p:cNvSpPr txBox="1">
              <a:spLocks noChangeArrowheads="1"/>
            </p:cNvSpPr>
            <p:nvPr/>
          </p:nvSpPr>
          <p:spPr bwMode="auto">
            <a:xfrm>
              <a:off x="4571999" y="1981200"/>
              <a:ext cx="1179513" cy="646239"/>
            </a:xfrm>
            <a:prstGeom prst="rect">
              <a:avLst/>
            </a:prstGeom>
            <a:noFill/>
            <a:ln w="9525">
              <a:noFill/>
              <a:miter lim="800000"/>
              <a:headEnd/>
              <a:tailEnd/>
            </a:ln>
          </p:spPr>
          <p:txBody>
            <a:bodyPr>
              <a:spAutoFit/>
            </a:bodyPr>
            <a:lstStyle/>
            <a:p>
              <a:pPr algn="ctr"/>
              <a:r>
                <a:rPr lang="en-US" sz="1200" dirty="0">
                  <a:latin typeface="Arial" pitchFamily="34" charset="0"/>
                  <a:cs typeface="Arial" pitchFamily="34" charset="0"/>
                </a:rPr>
                <a:t>Agree on Approach</a:t>
              </a:r>
            </a:p>
          </p:txBody>
        </p:sp>
        <p:sp>
          <p:nvSpPr>
            <p:cNvPr id="15" name="Text Box 15"/>
            <p:cNvSpPr txBox="1">
              <a:spLocks noChangeArrowheads="1"/>
            </p:cNvSpPr>
            <p:nvPr/>
          </p:nvSpPr>
          <p:spPr bwMode="auto">
            <a:xfrm>
              <a:off x="6553200" y="4800599"/>
              <a:ext cx="1604732" cy="430827"/>
            </a:xfrm>
            <a:prstGeom prst="rect">
              <a:avLst/>
            </a:prstGeom>
            <a:noFill/>
            <a:ln w="9525">
              <a:noFill/>
              <a:miter lim="800000"/>
              <a:headEnd/>
              <a:tailEnd/>
            </a:ln>
          </p:spPr>
          <p:txBody>
            <a:bodyPr wrap="square">
              <a:spAutoFit/>
            </a:bodyPr>
            <a:lstStyle/>
            <a:p>
              <a:pPr algn="ctr"/>
              <a:r>
                <a:rPr lang="en-US" sz="1400">
                  <a:latin typeface="Arial" pitchFamily="34" charset="0"/>
                  <a:cs typeface="Arial" pitchFamily="34" charset="0"/>
                </a:rPr>
                <a:t>Celebrate</a:t>
              </a:r>
              <a:endParaRPr lang="en-US" sz="1600">
                <a:latin typeface="Arial" pitchFamily="34" charset="0"/>
                <a:cs typeface="Arial" pitchFamily="34" charset="0"/>
              </a:endParaRPr>
            </a:p>
          </p:txBody>
        </p:sp>
        <p:sp>
          <p:nvSpPr>
            <p:cNvPr id="16" name="Text Box 16"/>
            <p:cNvSpPr txBox="1">
              <a:spLocks noChangeArrowheads="1"/>
            </p:cNvSpPr>
            <p:nvPr/>
          </p:nvSpPr>
          <p:spPr bwMode="auto">
            <a:xfrm>
              <a:off x="4856956" y="4800599"/>
              <a:ext cx="1543844" cy="387744"/>
            </a:xfrm>
            <a:prstGeom prst="rect">
              <a:avLst/>
            </a:prstGeom>
            <a:noFill/>
            <a:ln w="9525">
              <a:noFill/>
              <a:miter lim="800000"/>
              <a:headEnd/>
              <a:tailEnd/>
            </a:ln>
          </p:spPr>
          <p:txBody>
            <a:bodyPr wrap="square">
              <a:spAutoFit/>
            </a:bodyPr>
            <a:lstStyle/>
            <a:p>
              <a:pPr algn="ctr"/>
              <a:r>
                <a:rPr lang="en-US" sz="1200">
                  <a:latin typeface="Arial" pitchFamily="34" charset="0"/>
                  <a:cs typeface="Arial" pitchFamily="34" charset="0"/>
                </a:rPr>
                <a:t>Follow Up</a:t>
              </a:r>
            </a:p>
          </p:txBody>
        </p:sp>
        <p:sp>
          <p:nvSpPr>
            <p:cNvPr id="17" name="Text Box 18"/>
            <p:cNvSpPr txBox="1">
              <a:spLocks noChangeArrowheads="1"/>
            </p:cNvSpPr>
            <p:nvPr/>
          </p:nvSpPr>
          <p:spPr bwMode="auto">
            <a:xfrm>
              <a:off x="7848600" y="2971801"/>
              <a:ext cx="1295400" cy="1163231"/>
            </a:xfrm>
            <a:prstGeom prst="rect">
              <a:avLst/>
            </a:prstGeom>
            <a:noFill/>
            <a:ln w="9525">
              <a:noFill/>
              <a:miter lim="800000"/>
              <a:headEnd/>
              <a:tailEnd/>
            </a:ln>
          </p:spPr>
          <p:txBody>
            <a:bodyPr wrap="square">
              <a:spAutoFit/>
            </a:bodyPr>
            <a:lstStyle/>
            <a:p>
              <a:pPr algn="ctr"/>
              <a:r>
                <a:rPr lang="en-US" sz="1200" dirty="0">
                  <a:latin typeface="Arial" pitchFamily="34" charset="0"/>
                  <a:cs typeface="Arial" pitchFamily="34" charset="0"/>
                </a:rPr>
                <a:t>Coach, </a:t>
              </a:r>
            </a:p>
            <a:p>
              <a:pPr algn="ctr"/>
              <a:r>
                <a:rPr lang="en-US" sz="1200" dirty="0">
                  <a:latin typeface="Arial" pitchFamily="34" charset="0"/>
                  <a:cs typeface="Arial" pitchFamily="34" charset="0"/>
                </a:rPr>
                <a:t>Track,</a:t>
              </a:r>
            </a:p>
            <a:p>
              <a:pPr algn="ctr"/>
              <a:r>
                <a:rPr lang="en-US" sz="1200" dirty="0">
                  <a:latin typeface="Arial" pitchFamily="34" charset="0"/>
                  <a:cs typeface="Arial" pitchFamily="34" charset="0"/>
                </a:rPr>
                <a:t>Adjust,</a:t>
              </a:r>
            </a:p>
            <a:p>
              <a:pPr algn="ctr"/>
              <a:r>
                <a:rPr lang="en-US" sz="1200" dirty="0">
                  <a:latin typeface="Arial" pitchFamily="34" charset="0"/>
                  <a:cs typeface="Arial" pitchFamily="34" charset="0"/>
                </a:rPr>
                <a:t>Succeed</a:t>
              </a:r>
            </a:p>
          </p:txBody>
        </p:sp>
        <p:sp>
          <p:nvSpPr>
            <p:cNvPr id="18" name="AutoShape 19"/>
            <p:cNvSpPr>
              <a:spLocks noChangeArrowheads="1"/>
            </p:cNvSpPr>
            <p:nvPr/>
          </p:nvSpPr>
          <p:spPr bwMode="auto">
            <a:xfrm flipH="1">
              <a:off x="76200" y="5410201"/>
              <a:ext cx="6857999" cy="761999"/>
            </a:xfrm>
            <a:prstGeom prst="curvedUpArrow">
              <a:avLst>
                <a:gd name="adj1" fmla="val 322826"/>
                <a:gd name="adj2" fmla="val 322826"/>
                <a:gd name="adj3" fmla="val 33333"/>
              </a:avLst>
            </a:prstGeom>
            <a:gradFill>
              <a:gsLst>
                <a:gs pos="0">
                  <a:schemeClr val="tx2"/>
                </a:gs>
                <a:gs pos="50000">
                  <a:schemeClr val="tx2">
                    <a:lumMod val="50000"/>
                  </a:schemeClr>
                </a:gs>
                <a:gs pos="100000">
                  <a:schemeClr val="accent1"/>
                </a:gs>
              </a:gsLst>
              <a:lin ang="0" scaled="0"/>
            </a:gradFill>
            <a:ln w="9525">
              <a:solidFill>
                <a:schemeClr val="tx1"/>
              </a:solidFill>
              <a:miter lim="800000"/>
              <a:headEnd/>
              <a:tailEnd/>
            </a:ln>
          </p:spPr>
          <p:txBody>
            <a:bodyPr wrap="none" anchor="ctr"/>
            <a:lstStyle/>
            <a:p>
              <a:endParaRPr lang="en-US">
                <a:latin typeface="Arial" pitchFamily="34" charset="0"/>
                <a:cs typeface="Arial" pitchFamily="34" charset="0"/>
              </a:endParaRPr>
            </a:p>
          </p:txBody>
        </p:sp>
        <p:sp>
          <p:nvSpPr>
            <p:cNvPr id="19" name="Text Box 20"/>
            <p:cNvSpPr txBox="1">
              <a:spLocks noChangeArrowheads="1"/>
            </p:cNvSpPr>
            <p:nvPr/>
          </p:nvSpPr>
          <p:spPr bwMode="auto">
            <a:xfrm>
              <a:off x="2533646" y="6172200"/>
              <a:ext cx="2419357" cy="430827"/>
            </a:xfrm>
            <a:prstGeom prst="rect">
              <a:avLst/>
            </a:prstGeom>
            <a:noFill/>
            <a:ln w="9525">
              <a:noFill/>
              <a:miter lim="800000"/>
              <a:headEnd/>
              <a:tailEnd/>
            </a:ln>
          </p:spPr>
          <p:txBody>
            <a:bodyPr wrap="none">
              <a:spAutoFit/>
            </a:bodyPr>
            <a:lstStyle/>
            <a:p>
              <a:pPr algn="ctr"/>
              <a:r>
                <a:rPr lang="en-US" sz="1400" dirty="0">
                  <a:latin typeface="Arial" pitchFamily="34" charset="0"/>
                  <a:cs typeface="Arial" pitchFamily="34" charset="0"/>
                </a:rPr>
                <a:t>Next Situation/Goal</a:t>
              </a:r>
            </a:p>
          </p:txBody>
        </p:sp>
        <p:sp>
          <p:nvSpPr>
            <p:cNvPr id="20" name="AutoShape 22"/>
            <p:cNvSpPr>
              <a:spLocks noChangeArrowheads="1"/>
            </p:cNvSpPr>
            <p:nvPr/>
          </p:nvSpPr>
          <p:spPr bwMode="auto">
            <a:xfrm>
              <a:off x="381000" y="457200"/>
              <a:ext cx="8382000" cy="685800"/>
            </a:xfrm>
            <a:prstGeom prst="rightArrow">
              <a:avLst>
                <a:gd name="adj1" fmla="val 50000"/>
                <a:gd name="adj2" fmla="val 305556"/>
              </a:avLst>
            </a:prstGeom>
            <a:gradFill>
              <a:gsLst>
                <a:gs pos="0">
                  <a:schemeClr val="tx2"/>
                </a:gs>
                <a:gs pos="50000">
                  <a:schemeClr val="tx2">
                    <a:lumMod val="50000"/>
                  </a:schemeClr>
                </a:gs>
                <a:gs pos="100000">
                  <a:schemeClr val="accent1"/>
                </a:gs>
              </a:gsLst>
              <a:lin ang="0" scaled="0"/>
            </a:gradFill>
            <a:ln w="9525">
              <a:solidFill>
                <a:schemeClr val="tx1"/>
              </a:solidFill>
              <a:miter lim="800000"/>
              <a:headEnd/>
              <a:tailEnd/>
            </a:ln>
          </p:spPr>
          <p:txBody>
            <a:bodyPr wrap="none" anchor="ctr"/>
            <a:lstStyle/>
            <a:p>
              <a:pPr algn="ctr"/>
              <a:r>
                <a:rPr lang="en-US" b="1" dirty="0">
                  <a:solidFill>
                    <a:schemeClr val="bg1"/>
                  </a:solidFill>
                  <a:latin typeface="Arial" pitchFamily="34" charset="0"/>
                  <a:cs typeface="Arial" pitchFamily="34" charset="0"/>
                </a:rPr>
                <a:t>The Executive Coaching Process</a:t>
              </a:r>
            </a:p>
          </p:txBody>
        </p:sp>
        <p:sp>
          <p:nvSpPr>
            <p:cNvPr id="21" name="Text Box 23"/>
            <p:cNvSpPr txBox="1">
              <a:spLocks noChangeArrowheads="1"/>
            </p:cNvSpPr>
            <p:nvPr/>
          </p:nvSpPr>
          <p:spPr bwMode="auto">
            <a:xfrm>
              <a:off x="685799" y="4091765"/>
              <a:ext cx="438006" cy="516991"/>
            </a:xfrm>
            <a:prstGeom prst="rect">
              <a:avLst/>
            </a:prstGeom>
            <a:noFill/>
            <a:ln w="9525">
              <a:noFill/>
              <a:miter lim="800000"/>
              <a:headEnd/>
              <a:tailEnd/>
            </a:ln>
          </p:spPr>
          <p:txBody>
            <a:bodyPr wrap="none">
              <a:spAutoFit/>
            </a:bodyPr>
            <a:lstStyle/>
            <a:p>
              <a:r>
                <a:rPr lang="en-US" b="1" dirty="0">
                  <a:solidFill>
                    <a:srgbClr val="FFC000"/>
                  </a:solidFill>
                  <a:effectLst>
                    <a:outerShdw blurRad="38100" dist="38100" dir="2700000" algn="tl">
                      <a:srgbClr val="000000">
                        <a:alpha val="43137"/>
                      </a:srgbClr>
                    </a:outerShdw>
                  </a:effectLst>
                  <a:latin typeface="Arial" pitchFamily="34" charset="0"/>
                  <a:cs typeface="Arial" pitchFamily="34" charset="0"/>
                </a:rPr>
                <a:t>1</a:t>
              </a:r>
            </a:p>
          </p:txBody>
        </p:sp>
        <p:sp>
          <p:nvSpPr>
            <p:cNvPr id="22" name="Text Box 25"/>
            <p:cNvSpPr txBox="1">
              <a:spLocks noChangeArrowheads="1"/>
            </p:cNvSpPr>
            <p:nvPr/>
          </p:nvSpPr>
          <p:spPr bwMode="auto">
            <a:xfrm>
              <a:off x="4648200" y="4038601"/>
              <a:ext cx="438006" cy="516991"/>
            </a:xfrm>
            <a:prstGeom prst="rect">
              <a:avLst/>
            </a:prstGeom>
            <a:noFill/>
            <a:ln w="9525">
              <a:noFill/>
              <a:miter lim="800000"/>
              <a:headEnd/>
              <a:tailEnd/>
            </a:ln>
          </p:spPr>
          <p:txBody>
            <a:bodyPr wrap="none">
              <a:spAutoFit/>
            </a:bodyPr>
            <a:lstStyle/>
            <a:p>
              <a:r>
                <a:rPr lang="en-US" b="1" dirty="0">
                  <a:solidFill>
                    <a:srgbClr val="FFC000"/>
                  </a:solidFill>
                  <a:effectLst>
                    <a:outerShdw blurRad="38100" dist="38100" dir="2700000" algn="tl">
                      <a:srgbClr val="000000">
                        <a:alpha val="43137"/>
                      </a:srgbClr>
                    </a:outerShdw>
                  </a:effectLst>
                  <a:latin typeface="Arial" pitchFamily="34" charset="0"/>
                  <a:cs typeface="Arial" pitchFamily="34" charset="0"/>
                </a:rPr>
                <a:t>3</a:t>
              </a:r>
            </a:p>
          </p:txBody>
        </p:sp>
        <p:sp>
          <p:nvSpPr>
            <p:cNvPr id="23" name="Text Box 26"/>
            <p:cNvSpPr txBox="1">
              <a:spLocks noChangeArrowheads="1"/>
            </p:cNvSpPr>
            <p:nvPr/>
          </p:nvSpPr>
          <p:spPr bwMode="auto">
            <a:xfrm>
              <a:off x="4946649" y="2438401"/>
              <a:ext cx="438006" cy="516991"/>
            </a:xfrm>
            <a:prstGeom prst="rect">
              <a:avLst/>
            </a:prstGeom>
            <a:noFill/>
            <a:ln w="9525">
              <a:noFill/>
              <a:miter lim="800000"/>
              <a:headEnd/>
              <a:tailEnd/>
            </a:ln>
          </p:spPr>
          <p:txBody>
            <a:bodyPr wrap="none">
              <a:spAutoFit/>
            </a:bodyPr>
            <a:lstStyle/>
            <a:p>
              <a:r>
                <a:rPr lang="en-US" b="1">
                  <a:solidFill>
                    <a:srgbClr val="FFC000"/>
                  </a:solidFill>
                  <a:effectLst>
                    <a:outerShdw blurRad="38100" dist="38100" dir="2700000" algn="tl">
                      <a:srgbClr val="000000">
                        <a:alpha val="43137"/>
                      </a:srgbClr>
                    </a:outerShdw>
                  </a:effectLst>
                  <a:latin typeface="Arial" pitchFamily="34" charset="0"/>
                  <a:cs typeface="Arial" pitchFamily="34" charset="0"/>
                </a:rPr>
                <a:t>4</a:t>
              </a:r>
            </a:p>
          </p:txBody>
        </p:sp>
        <p:sp>
          <p:nvSpPr>
            <p:cNvPr id="24" name="Text Box 27"/>
            <p:cNvSpPr txBox="1">
              <a:spLocks noChangeArrowheads="1"/>
            </p:cNvSpPr>
            <p:nvPr/>
          </p:nvSpPr>
          <p:spPr bwMode="auto">
            <a:xfrm>
              <a:off x="8375650" y="3990968"/>
              <a:ext cx="438006" cy="516991"/>
            </a:xfrm>
            <a:prstGeom prst="rect">
              <a:avLst/>
            </a:prstGeom>
            <a:noFill/>
            <a:ln w="9525">
              <a:noFill/>
              <a:miter lim="800000"/>
              <a:headEnd/>
              <a:tailEnd/>
            </a:ln>
          </p:spPr>
          <p:txBody>
            <a:bodyPr wrap="none">
              <a:spAutoFit/>
            </a:bodyPr>
            <a:lstStyle/>
            <a:p>
              <a:r>
                <a:rPr lang="en-US" b="1" dirty="0">
                  <a:solidFill>
                    <a:srgbClr val="FFC000"/>
                  </a:solidFill>
                  <a:effectLst>
                    <a:outerShdw blurRad="38100" dist="38100" dir="2700000" algn="tl">
                      <a:srgbClr val="000000">
                        <a:alpha val="43137"/>
                      </a:srgbClr>
                    </a:outerShdw>
                  </a:effectLst>
                  <a:latin typeface="Arial" pitchFamily="34" charset="0"/>
                  <a:cs typeface="Arial" pitchFamily="34" charset="0"/>
                </a:rPr>
                <a:t>5</a:t>
              </a:r>
            </a:p>
          </p:txBody>
        </p:sp>
        <p:sp>
          <p:nvSpPr>
            <p:cNvPr id="25" name="Text Box 28"/>
            <p:cNvSpPr txBox="1">
              <a:spLocks noChangeArrowheads="1"/>
            </p:cNvSpPr>
            <p:nvPr/>
          </p:nvSpPr>
          <p:spPr bwMode="auto">
            <a:xfrm>
              <a:off x="6927850" y="5043489"/>
              <a:ext cx="397616" cy="430827"/>
            </a:xfrm>
            <a:prstGeom prst="rect">
              <a:avLst/>
            </a:prstGeom>
            <a:noFill/>
            <a:ln w="9525">
              <a:noFill/>
              <a:miter lim="800000"/>
              <a:headEnd/>
              <a:tailEnd/>
            </a:ln>
          </p:spPr>
          <p:txBody>
            <a:bodyPr wrap="none">
              <a:spAutoFit/>
            </a:bodyPr>
            <a:lstStyle/>
            <a:p>
              <a:r>
                <a:rPr lang="en-US" sz="1400" b="1">
                  <a:solidFill>
                    <a:srgbClr val="FFC000"/>
                  </a:solidFill>
                  <a:effectLst>
                    <a:outerShdw blurRad="38100" dist="38100" dir="2700000" algn="tl">
                      <a:srgbClr val="000000">
                        <a:alpha val="43137"/>
                      </a:srgbClr>
                    </a:outerShdw>
                  </a:effectLst>
                  <a:latin typeface="Arial" pitchFamily="34" charset="0"/>
                  <a:cs typeface="Arial" pitchFamily="34" charset="0"/>
                </a:rPr>
                <a:t>6</a:t>
              </a:r>
            </a:p>
          </p:txBody>
        </p:sp>
        <p:sp>
          <p:nvSpPr>
            <p:cNvPr id="26" name="Text Box 29"/>
            <p:cNvSpPr txBox="1">
              <a:spLocks noChangeArrowheads="1"/>
            </p:cNvSpPr>
            <p:nvPr/>
          </p:nvSpPr>
          <p:spPr bwMode="auto">
            <a:xfrm>
              <a:off x="3581401" y="6415088"/>
              <a:ext cx="438006" cy="516991"/>
            </a:xfrm>
            <a:prstGeom prst="rect">
              <a:avLst/>
            </a:prstGeom>
            <a:noFill/>
            <a:ln w="9525">
              <a:noFill/>
              <a:miter lim="800000"/>
              <a:headEnd/>
              <a:tailEnd/>
            </a:ln>
          </p:spPr>
          <p:txBody>
            <a:bodyPr wrap="none">
              <a:spAutoFit/>
            </a:bodyPr>
            <a:lstStyle/>
            <a:p>
              <a:r>
                <a:rPr lang="en-US" b="1">
                  <a:solidFill>
                    <a:srgbClr val="FFC000"/>
                  </a:solidFill>
                  <a:effectLst>
                    <a:outerShdw blurRad="38100" dist="38100" dir="2700000" algn="tl">
                      <a:srgbClr val="000000">
                        <a:alpha val="43137"/>
                      </a:srgbClr>
                    </a:outerShdw>
                  </a:effectLst>
                  <a:latin typeface="Arial" pitchFamily="34" charset="0"/>
                  <a:cs typeface="Arial" pitchFamily="34" charset="0"/>
                </a:rPr>
                <a:t>7</a:t>
              </a:r>
            </a:p>
          </p:txBody>
        </p:sp>
        <p:sp>
          <p:nvSpPr>
            <p:cNvPr id="27" name="Text Box 30"/>
            <p:cNvSpPr txBox="1">
              <a:spLocks noChangeArrowheads="1"/>
            </p:cNvSpPr>
            <p:nvPr/>
          </p:nvSpPr>
          <p:spPr bwMode="auto">
            <a:xfrm>
              <a:off x="5632450" y="5029200"/>
              <a:ext cx="438006" cy="516991"/>
            </a:xfrm>
            <a:prstGeom prst="rect">
              <a:avLst/>
            </a:prstGeom>
            <a:noFill/>
            <a:ln w="9525">
              <a:noFill/>
              <a:miter lim="800000"/>
              <a:headEnd/>
              <a:tailEnd/>
            </a:ln>
          </p:spPr>
          <p:txBody>
            <a:bodyPr wrap="none">
              <a:spAutoFit/>
            </a:bodyPr>
            <a:lstStyle/>
            <a:p>
              <a:r>
                <a:rPr lang="en-US" b="1">
                  <a:solidFill>
                    <a:srgbClr val="FFC000"/>
                  </a:solidFill>
                  <a:effectLst>
                    <a:outerShdw blurRad="38100" dist="38100" dir="2700000" algn="tl">
                      <a:srgbClr val="000000">
                        <a:alpha val="43137"/>
                      </a:srgbClr>
                    </a:outerShdw>
                  </a:effectLst>
                  <a:latin typeface="Arial" pitchFamily="34" charset="0"/>
                  <a:cs typeface="Arial" pitchFamily="34" charset="0"/>
                </a:rPr>
                <a:t>8</a:t>
              </a:r>
            </a:p>
          </p:txBody>
        </p:sp>
        <p:sp>
          <p:nvSpPr>
            <p:cNvPr id="28" name="Text Box 5"/>
            <p:cNvSpPr txBox="1">
              <a:spLocks noChangeArrowheads="1"/>
            </p:cNvSpPr>
            <p:nvPr/>
          </p:nvSpPr>
          <p:spPr bwMode="auto">
            <a:xfrm>
              <a:off x="1905000" y="2133599"/>
              <a:ext cx="2129178" cy="732404"/>
            </a:xfrm>
            <a:prstGeom prst="rect">
              <a:avLst/>
            </a:prstGeom>
            <a:noFill/>
            <a:ln w="9525">
              <a:solidFill>
                <a:schemeClr val="tx1"/>
              </a:solidFill>
              <a:miter lim="800000"/>
              <a:headEnd/>
              <a:tailEnd/>
            </a:ln>
          </p:spPr>
          <p:txBody>
            <a:bodyPr wrap="none">
              <a:spAutoFit/>
            </a:bodyPr>
            <a:lstStyle/>
            <a:p>
              <a:r>
                <a:rPr lang="en-US" sz="1400" dirty="0">
                  <a:latin typeface="Arial" pitchFamily="34" charset="0"/>
                  <a:cs typeface="Arial" pitchFamily="34" charset="0"/>
                </a:rPr>
                <a:t>Set </a:t>
              </a:r>
              <a:r>
                <a:rPr lang="en-US" sz="1400" dirty="0" smtClean="0">
                  <a:latin typeface="Arial" pitchFamily="34" charset="0"/>
                  <a:cs typeface="Arial" pitchFamily="34" charset="0"/>
                </a:rPr>
                <a:t>Goals</a:t>
              </a:r>
            </a:p>
            <a:p>
              <a:r>
                <a:rPr lang="en-US" sz="1400" dirty="0" smtClean="0">
                  <a:latin typeface="Arial" pitchFamily="34" charset="0"/>
                  <a:cs typeface="Arial" pitchFamily="34" charset="0"/>
                </a:rPr>
                <a:t>Point A – Point B</a:t>
              </a:r>
              <a:endParaRPr lang="en-US" sz="1400" dirty="0">
                <a:latin typeface="Arial" pitchFamily="34" charset="0"/>
                <a:cs typeface="Arial" pitchFamily="34" charset="0"/>
              </a:endParaRPr>
            </a:p>
          </p:txBody>
        </p:sp>
        <p:sp>
          <p:nvSpPr>
            <p:cNvPr id="29" name="Text Box 6"/>
            <p:cNvSpPr txBox="1">
              <a:spLocks noChangeArrowheads="1"/>
            </p:cNvSpPr>
            <p:nvPr/>
          </p:nvSpPr>
          <p:spPr bwMode="auto">
            <a:xfrm>
              <a:off x="1911349" y="3505201"/>
              <a:ext cx="2125408" cy="732404"/>
            </a:xfrm>
            <a:prstGeom prst="rect">
              <a:avLst/>
            </a:prstGeom>
            <a:noFill/>
            <a:ln w="9525">
              <a:solidFill>
                <a:schemeClr val="tx1"/>
              </a:solidFill>
              <a:miter lim="800000"/>
              <a:headEnd/>
              <a:tailEnd/>
            </a:ln>
          </p:spPr>
          <p:txBody>
            <a:bodyPr wrap="none">
              <a:spAutoFit/>
            </a:bodyPr>
            <a:lstStyle/>
            <a:p>
              <a:r>
                <a:rPr lang="en-US" sz="1400" dirty="0">
                  <a:latin typeface="Arial" pitchFamily="34" charset="0"/>
                  <a:cs typeface="Arial" pitchFamily="34" charset="0"/>
                </a:rPr>
                <a:t>Agree on Scope/</a:t>
              </a:r>
            </a:p>
            <a:p>
              <a:r>
                <a:rPr lang="en-US" sz="1400" dirty="0">
                  <a:latin typeface="Arial" pitchFamily="34" charset="0"/>
                  <a:cs typeface="Arial" pitchFamily="34" charset="0"/>
                </a:rPr>
                <a:t>Boundaries</a:t>
              </a:r>
            </a:p>
          </p:txBody>
        </p:sp>
        <p:sp>
          <p:nvSpPr>
            <p:cNvPr id="30" name="Text Box 24"/>
            <p:cNvSpPr txBox="1">
              <a:spLocks noChangeArrowheads="1"/>
            </p:cNvSpPr>
            <p:nvPr/>
          </p:nvSpPr>
          <p:spPr bwMode="auto">
            <a:xfrm>
              <a:off x="1606134" y="4446283"/>
              <a:ext cx="2639258" cy="818569"/>
            </a:xfrm>
            <a:prstGeom prst="rect">
              <a:avLst/>
            </a:prstGeom>
            <a:noFill/>
            <a:ln w="9525">
              <a:noFill/>
              <a:miter lim="800000"/>
              <a:headEnd/>
              <a:tailEnd/>
            </a:ln>
          </p:spPr>
          <p:txBody>
            <a:bodyPr wrap="none">
              <a:spAutoFit/>
            </a:bodyPr>
            <a:lstStyle/>
            <a:p>
              <a:pPr algn="ctr"/>
              <a:r>
                <a:rPr lang="en-US" b="1" dirty="0">
                  <a:solidFill>
                    <a:srgbClr val="FFC000"/>
                  </a:solidFill>
                  <a:effectLst>
                    <a:outerShdw blurRad="38100" dist="38100" dir="2700000" algn="tl">
                      <a:srgbClr val="000000">
                        <a:alpha val="43137"/>
                      </a:srgbClr>
                    </a:outerShdw>
                  </a:effectLst>
                  <a:latin typeface="Arial" pitchFamily="34" charset="0"/>
                  <a:cs typeface="Arial" pitchFamily="34" charset="0"/>
                </a:rPr>
                <a:t>2</a:t>
              </a:r>
            </a:p>
            <a:p>
              <a:pPr algn="ctr"/>
              <a:r>
                <a:rPr lang="en-US" sz="1400" dirty="0">
                  <a:latin typeface="Arial" pitchFamily="34" charset="0"/>
                  <a:cs typeface="Arial" pitchFamily="34" charset="0"/>
                </a:rPr>
                <a:t>Coaching Foundation</a:t>
              </a:r>
            </a:p>
          </p:txBody>
        </p:sp>
      </p:grpSp>
      <p:sp>
        <p:nvSpPr>
          <p:cNvPr id="31" name="Rectangle 30"/>
          <p:cNvSpPr/>
          <p:nvPr/>
        </p:nvSpPr>
        <p:spPr>
          <a:xfrm>
            <a:off x="6357879" y="6536377"/>
            <a:ext cx="2750625" cy="276999"/>
          </a:xfrm>
          <a:prstGeom prst="rect">
            <a:avLst/>
          </a:prstGeom>
        </p:spPr>
        <p:txBody>
          <a:bodyPr wrap="none">
            <a:spAutoFit/>
          </a:bodyPr>
          <a:lstStyle/>
          <a:p>
            <a:r>
              <a:rPr lang="x-none" sz="1200">
                <a:hlinkClick r:id="rId2"/>
              </a:rPr>
              <a:t>www.centerforexecutivecoaching.com</a:t>
            </a:r>
            <a:endParaRPr lang="x-none" sz="1200"/>
          </a:p>
        </p:txBody>
      </p:sp>
    </p:spTree>
    <p:extLst>
      <p:ext uri="{BB962C8B-B14F-4D97-AF65-F5344CB8AC3E}">
        <p14:creationId xmlns:p14="http://schemas.microsoft.com/office/powerpoint/2010/main" val="3315831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8826" y="636945"/>
            <a:ext cx="9162826" cy="1135871"/>
          </a:xfrm>
          <a:prstGeom prst="rect">
            <a:avLst/>
          </a:prstGeom>
          <a:gradFill>
            <a:gsLst>
              <a:gs pos="28000">
                <a:srgbClr val="DAA600"/>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 name="Rectangle 6"/>
          <p:cNvSpPr/>
          <p:nvPr/>
        </p:nvSpPr>
        <p:spPr>
          <a:xfrm>
            <a:off x="35496" y="560874"/>
            <a:ext cx="6336704" cy="1323439"/>
          </a:xfrm>
          <a:prstGeom prst="rect">
            <a:avLst/>
          </a:prstGeom>
        </p:spPr>
        <p:txBody>
          <a:bodyPr wrap="square">
            <a:spAutoFit/>
          </a:bodyPr>
          <a:lstStyle/>
          <a:p>
            <a:r>
              <a:rPr lang="en-US" sz="4000" b="1">
                <a:solidFill>
                  <a:schemeClr val="bg1"/>
                </a:solidFill>
                <a:latin typeface="Arial Rounded MT Bold" pitchFamily="34" charset="0"/>
                <a:cs typeface="Arial" charset="0"/>
                <a:sym typeface="Arial" charset="0"/>
              </a:rPr>
              <a:t>Typical Agenda </a:t>
            </a:r>
            <a:endParaRPr lang="en-US" sz="4000" b="1" smtClean="0">
              <a:solidFill>
                <a:schemeClr val="bg1"/>
              </a:solidFill>
              <a:latin typeface="Arial Rounded MT Bold" pitchFamily="34" charset="0"/>
              <a:cs typeface="Arial" charset="0"/>
              <a:sym typeface="Arial" charset="0"/>
            </a:endParaRPr>
          </a:p>
          <a:p>
            <a:r>
              <a:rPr lang="en-US" sz="4000" b="1" smtClean="0">
                <a:solidFill>
                  <a:schemeClr val="bg1"/>
                </a:solidFill>
                <a:latin typeface="Arial Rounded MT Bold" pitchFamily="34" charset="0"/>
                <a:cs typeface="Arial" charset="0"/>
                <a:sym typeface="Arial" charset="0"/>
              </a:rPr>
              <a:t>Over </a:t>
            </a:r>
            <a:r>
              <a:rPr lang="en-US" sz="4000" b="1">
                <a:solidFill>
                  <a:schemeClr val="bg1"/>
                </a:solidFill>
                <a:latin typeface="Arial Rounded MT Bold" pitchFamily="34" charset="0"/>
                <a:cs typeface="Arial" charset="0"/>
                <a:sym typeface="Arial" charset="0"/>
              </a:rPr>
              <a:t>Time</a:t>
            </a:r>
            <a:endParaRPr lang="en-US" sz="4000" b="1" smtClean="0">
              <a:solidFill>
                <a:schemeClr val="bg1"/>
              </a:solidFill>
              <a:latin typeface="Arial Rounded MT Bold" pitchFamily="34" charset="0"/>
              <a:cs typeface="Arial" charset="0"/>
              <a:sym typeface="Arial" charset="0"/>
            </a:endParaRPr>
          </a:p>
        </p:txBody>
      </p:sp>
      <p:sp>
        <p:nvSpPr>
          <p:cNvPr id="9" name="Rectangle 8"/>
          <p:cNvSpPr/>
          <p:nvPr/>
        </p:nvSpPr>
        <p:spPr>
          <a:xfrm>
            <a:off x="107504" y="2776279"/>
            <a:ext cx="4104456" cy="3447098"/>
          </a:xfrm>
          <a:prstGeom prst="rect">
            <a:avLst/>
          </a:prstGeom>
        </p:spPr>
        <p:txBody>
          <a:bodyPr wrap="square">
            <a:spAutoFit/>
          </a:bodyPr>
          <a:lstStyle/>
          <a:p>
            <a:pPr marL="285750" indent="-285750" algn="just">
              <a:spcBef>
                <a:spcPts val="1200"/>
              </a:spcBef>
              <a:buClr>
                <a:srgbClr val="FFC000"/>
              </a:buClr>
              <a:buFont typeface="Wingdings" pitchFamily="2" charset="2"/>
              <a:buChar char="§"/>
            </a:pPr>
            <a:r>
              <a:rPr lang="en-US" sz="1600" smtClean="0"/>
              <a:t>Set scope</a:t>
            </a:r>
            <a:r>
              <a:rPr lang="en-US" sz="1600"/>
              <a:t>, boundaries, objectives</a:t>
            </a:r>
          </a:p>
          <a:p>
            <a:pPr marL="285750" indent="-285750" algn="just">
              <a:spcBef>
                <a:spcPts val="1200"/>
              </a:spcBef>
              <a:buClr>
                <a:srgbClr val="FFC000"/>
              </a:buClr>
              <a:buFont typeface="Wingdings" pitchFamily="2" charset="2"/>
              <a:buChar char="§"/>
            </a:pPr>
            <a:r>
              <a:rPr lang="en-US" sz="1600"/>
              <a:t>Weekly sessions:</a:t>
            </a:r>
          </a:p>
          <a:p>
            <a:pPr marL="285750" indent="-285750" algn="just">
              <a:spcBef>
                <a:spcPts val="1200"/>
              </a:spcBef>
              <a:buClr>
                <a:srgbClr val="FFC000"/>
              </a:buClr>
              <a:buFont typeface="Wingdings" pitchFamily="2" charset="2"/>
              <a:buChar char="§"/>
            </a:pPr>
            <a:r>
              <a:rPr lang="en-US" sz="1600"/>
              <a:t>The overall coaching topic(s)</a:t>
            </a:r>
          </a:p>
          <a:p>
            <a:pPr marL="285750" indent="-285750" algn="just">
              <a:spcBef>
                <a:spcPts val="1200"/>
              </a:spcBef>
              <a:buClr>
                <a:srgbClr val="FFC000"/>
              </a:buClr>
              <a:buFont typeface="Wingdings" pitchFamily="2" charset="2"/>
              <a:buChar char="§"/>
            </a:pPr>
            <a:r>
              <a:rPr lang="en-US" sz="1600"/>
              <a:t>Coaching about current issues</a:t>
            </a:r>
          </a:p>
          <a:p>
            <a:pPr marL="285750" indent="-285750" algn="just">
              <a:spcBef>
                <a:spcPts val="1200"/>
              </a:spcBef>
              <a:buClr>
                <a:srgbClr val="FFC000"/>
              </a:buClr>
              <a:buFont typeface="Wingdings" pitchFamily="2" charset="2"/>
              <a:buChar char="§"/>
            </a:pPr>
            <a:r>
              <a:rPr lang="en-US" sz="1600"/>
              <a:t>Introduce topics via a curriculum as appropriate</a:t>
            </a:r>
          </a:p>
          <a:p>
            <a:pPr marL="285750" indent="-285750" algn="just">
              <a:spcBef>
                <a:spcPts val="1200"/>
              </a:spcBef>
              <a:buClr>
                <a:srgbClr val="FFC000"/>
              </a:buClr>
              <a:buFont typeface="Wingdings" pitchFamily="2" charset="2"/>
              <a:buChar char="§"/>
            </a:pPr>
            <a:r>
              <a:rPr lang="en-US" sz="1600"/>
              <a:t>Continue weekly sessions if client has ongoing issues; or shift to monthly, then quarterly sessions if client is on “maintenance”</a:t>
            </a:r>
          </a:p>
        </p:txBody>
      </p:sp>
      <p:sp>
        <p:nvSpPr>
          <p:cNvPr id="2" name="Rectangle 1"/>
          <p:cNvSpPr/>
          <p:nvPr/>
        </p:nvSpPr>
        <p:spPr>
          <a:xfrm>
            <a:off x="179512" y="2236802"/>
            <a:ext cx="1773371" cy="400110"/>
          </a:xfrm>
          <a:prstGeom prst="rect">
            <a:avLst/>
          </a:prstGeom>
        </p:spPr>
        <p:txBody>
          <a:bodyPr wrap="none">
            <a:spAutoFit/>
          </a:bodyPr>
          <a:lstStyle/>
          <a:p>
            <a:r>
              <a:rPr lang="x-none" sz="2000" b="1">
                <a:solidFill>
                  <a:schemeClr val="tx2"/>
                </a:solidFill>
              </a:rPr>
              <a:t>Core Agenda</a:t>
            </a:r>
          </a:p>
        </p:txBody>
      </p:sp>
      <p:sp>
        <p:nvSpPr>
          <p:cNvPr id="8" name="Rectangle 7"/>
          <p:cNvSpPr/>
          <p:nvPr/>
        </p:nvSpPr>
        <p:spPr>
          <a:xfrm>
            <a:off x="4860032" y="2744341"/>
            <a:ext cx="4104456" cy="3231654"/>
          </a:xfrm>
          <a:prstGeom prst="rect">
            <a:avLst/>
          </a:prstGeom>
        </p:spPr>
        <p:txBody>
          <a:bodyPr wrap="square">
            <a:spAutoFit/>
          </a:bodyPr>
          <a:lstStyle/>
          <a:p>
            <a:pPr marL="285750" indent="-285750" algn="just">
              <a:spcBef>
                <a:spcPts val="1200"/>
              </a:spcBef>
              <a:buClr>
                <a:srgbClr val="FFC000"/>
              </a:buClr>
              <a:buFont typeface="Wingdings" pitchFamily="2" charset="2"/>
              <a:buChar char="§"/>
            </a:pPr>
            <a:r>
              <a:rPr lang="en-US" sz="1600"/>
              <a:t>Conduct assessment, as appropriate (which can be a value-add service in exchange for 6 month or longer contract)</a:t>
            </a:r>
          </a:p>
          <a:p>
            <a:pPr marL="285750" indent="-285750" algn="just">
              <a:spcBef>
                <a:spcPts val="1200"/>
              </a:spcBef>
              <a:buClr>
                <a:srgbClr val="FFC000"/>
              </a:buClr>
              <a:buFont typeface="Wingdings" pitchFamily="2" charset="2"/>
              <a:buChar char="§"/>
            </a:pPr>
            <a:r>
              <a:rPr lang="en-US" sz="1600"/>
              <a:t>Perhaps identify opportunity to work with executive team, lead retreat, conduct training, consult….</a:t>
            </a:r>
          </a:p>
          <a:p>
            <a:pPr marL="285750" indent="-285750" algn="just">
              <a:spcBef>
                <a:spcPts val="1200"/>
              </a:spcBef>
              <a:buClr>
                <a:srgbClr val="FFC000"/>
              </a:buClr>
              <a:buFont typeface="Wingdings" pitchFamily="2" charset="2"/>
              <a:buChar char="§"/>
            </a:pPr>
            <a:r>
              <a:rPr lang="en-US" sz="1600"/>
              <a:t>(As appropriate): Conduct assessments every 6-12 months to confirm progress and identify new issues; keep client moving forward</a:t>
            </a:r>
          </a:p>
        </p:txBody>
      </p:sp>
      <p:sp>
        <p:nvSpPr>
          <p:cNvPr id="10" name="Rectangle 9"/>
          <p:cNvSpPr/>
          <p:nvPr/>
        </p:nvSpPr>
        <p:spPr>
          <a:xfrm>
            <a:off x="4846278" y="2204864"/>
            <a:ext cx="1393330" cy="400110"/>
          </a:xfrm>
          <a:prstGeom prst="rect">
            <a:avLst/>
          </a:prstGeom>
        </p:spPr>
        <p:txBody>
          <a:bodyPr wrap="none">
            <a:spAutoFit/>
          </a:bodyPr>
          <a:lstStyle/>
          <a:p>
            <a:r>
              <a:rPr lang="x-none" sz="2000" b="1">
                <a:solidFill>
                  <a:schemeClr val="tx2"/>
                </a:solidFill>
              </a:rPr>
              <a:t>In Parallel</a:t>
            </a:r>
          </a:p>
        </p:txBody>
      </p:sp>
      <p:cxnSp>
        <p:nvCxnSpPr>
          <p:cNvPr id="6" name="Straight Connector 5"/>
          <p:cNvCxnSpPr/>
          <p:nvPr/>
        </p:nvCxnSpPr>
        <p:spPr>
          <a:xfrm>
            <a:off x="4562587" y="2236802"/>
            <a:ext cx="0" cy="4288542"/>
          </a:xfrm>
          <a:prstGeom prst="line">
            <a:avLst/>
          </a:prstGeom>
          <a:ln w="6350">
            <a:prstDash val="dash"/>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357879" y="6536377"/>
            <a:ext cx="2750625" cy="276999"/>
          </a:xfrm>
          <a:prstGeom prst="rect">
            <a:avLst/>
          </a:prstGeom>
        </p:spPr>
        <p:txBody>
          <a:bodyPr wrap="none">
            <a:spAutoFit/>
          </a:bodyPr>
          <a:lstStyle/>
          <a:p>
            <a:r>
              <a:rPr lang="x-none" sz="1200">
                <a:hlinkClick r:id="rId2"/>
              </a:rPr>
              <a:t>www.centerforexecutivecoaching.com</a:t>
            </a:r>
            <a:endParaRPr lang="x-none" sz="1200"/>
          </a:p>
        </p:txBody>
      </p:sp>
    </p:spTree>
    <p:extLst>
      <p:ext uri="{BB962C8B-B14F-4D97-AF65-F5344CB8AC3E}">
        <p14:creationId xmlns:p14="http://schemas.microsoft.com/office/powerpoint/2010/main" val="7201173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3504" y="2055093"/>
            <a:ext cx="5715000" cy="2886075"/>
          </a:xfrm>
          <a:prstGeom prst="rect">
            <a:avLst/>
          </a:prstGeom>
        </p:spPr>
      </p:pic>
      <p:sp>
        <p:nvSpPr>
          <p:cNvPr id="6" name="Rectangle 5"/>
          <p:cNvSpPr/>
          <p:nvPr/>
        </p:nvSpPr>
        <p:spPr>
          <a:xfrm>
            <a:off x="0" y="3045153"/>
            <a:ext cx="7236296" cy="576064"/>
          </a:xfrm>
          <a:prstGeom prst="rect">
            <a:avLst/>
          </a:prstGeom>
          <a:gradFill>
            <a:gsLst>
              <a:gs pos="28000">
                <a:srgbClr val="DAA600"/>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Rectangle 8"/>
          <p:cNvSpPr/>
          <p:nvPr/>
        </p:nvSpPr>
        <p:spPr>
          <a:xfrm>
            <a:off x="35496" y="2420888"/>
            <a:ext cx="8136904" cy="1754326"/>
          </a:xfrm>
          <a:prstGeom prst="rect">
            <a:avLst/>
          </a:prstGeom>
        </p:spPr>
        <p:txBody>
          <a:bodyPr wrap="square">
            <a:spAutoFit/>
          </a:bodyPr>
          <a:lstStyle/>
          <a:p>
            <a:r>
              <a:rPr lang="en-US" sz="3600" b="1">
                <a:solidFill>
                  <a:schemeClr val="tx2"/>
                </a:solidFill>
              </a:rPr>
              <a:t>A Few Illustrative</a:t>
            </a:r>
          </a:p>
          <a:p>
            <a:r>
              <a:rPr lang="en-US" sz="3600" b="1">
                <a:solidFill>
                  <a:schemeClr val="bg1"/>
                </a:solidFill>
              </a:rPr>
              <a:t>Executive </a:t>
            </a:r>
            <a:r>
              <a:rPr lang="en-US" sz="3600" b="1" smtClean="0">
                <a:solidFill>
                  <a:schemeClr val="bg1"/>
                </a:solidFill>
              </a:rPr>
              <a:t>Coaching </a:t>
            </a:r>
          </a:p>
          <a:p>
            <a:r>
              <a:rPr lang="en-US" sz="3600" b="1" smtClean="0">
                <a:solidFill>
                  <a:schemeClr val="tx2"/>
                </a:solidFill>
              </a:rPr>
              <a:t>Conversations</a:t>
            </a:r>
            <a:endParaRPr lang="en-US" sz="3600" b="1">
              <a:solidFill>
                <a:schemeClr val="tx2"/>
              </a:solidFill>
            </a:endParaRPr>
          </a:p>
        </p:txBody>
      </p:sp>
      <p:sp>
        <p:nvSpPr>
          <p:cNvPr id="5" name="Rectangle 4"/>
          <p:cNvSpPr/>
          <p:nvPr/>
        </p:nvSpPr>
        <p:spPr>
          <a:xfrm>
            <a:off x="6357879" y="6536377"/>
            <a:ext cx="2750625" cy="276999"/>
          </a:xfrm>
          <a:prstGeom prst="rect">
            <a:avLst/>
          </a:prstGeom>
        </p:spPr>
        <p:txBody>
          <a:bodyPr wrap="none">
            <a:spAutoFit/>
          </a:bodyPr>
          <a:lstStyle/>
          <a:p>
            <a:r>
              <a:rPr lang="x-none" sz="1200">
                <a:hlinkClick r:id="rId3"/>
              </a:rPr>
              <a:t>www.centerforexecutivecoaching.com</a:t>
            </a:r>
            <a:endParaRPr lang="x-none" sz="1200"/>
          </a:p>
        </p:txBody>
      </p:sp>
    </p:spTree>
    <p:extLst>
      <p:ext uri="{BB962C8B-B14F-4D97-AF65-F5344CB8AC3E}">
        <p14:creationId xmlns:p14="http://schemas.microsoft.com/office/powerpoint/2010/main" val="39291238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8826" y="636945"/>
            <a:ext cx="9162826" cy="1135871"/>
          </a:xfrm>
          <a:prstGeom prst="rect">
            <a:avLst/>
          </a:prstGeom>
          <a:gradFill>
            <a:gsLst>
              <a:gs pos="28000">
                <a:srgbClr val="DAA600"/>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8639"/>
          <a:stretch/>
        </p:blipFill>
        <p:spPr>
          <a:xfrm>
            <a:off x="1642901" y="1884313"/>
            <a:ext cx="7501607" cy="4569023"/>
          </a:xfrm>
          <a:prstGeom prst="rect">
            <a:avLst/>
          </a:prstGeom>
        </p:spPr>
      </p:pic>
      <p:sp>
        <p:nvSpPr>
          <p:cNvPr id="7" name="Rectangle 6"/>
          <p:cNvSpPr/>
          <p:nvPr/>
        </p:nvSpPr>
        <p:spPr>
          <a:xfrm>
            <a:off x="35496" y="560874"/>
            <a:ext cx="6336704" cy="1323439"/>
          </a:xfrm>
          <a:prstGeom prst="rect">
            <a:avLst/>
          </a:prstGeom>
        </p:spPr>
        <p:txBody>
          <a:bodyPr wrap="square">
            <a:spAutoFit/>
          </a:bodyPr>
          <a:lstStyle/>
          <a:p>
            <a:r>
              <a:rPr lang="en-US" sz="4000" b="1">
                <a:solidFill>
                  <a:schemeClr val="bg1"/>
                </a:solidFill>
                <a:latin typeface="Arial Rounded MT Bold" pitchFamily="34" charset="0"/>
                <a:cs typeface="Arial" charset="0"/>
                <a:sym typeface="Arial" charset="0"/>
              </a:rPr>
              <a:t>Key Coaching Conversations</a:t>
            </a:r>
          </a:p>
        </p:txBody>
      </p:sp>
      <p:sp>
        <p:nvSpPr>
          <p:cNvPr id="9" name="Rectangle 8"/>
          <p:cNvSpPr/>
          <p:nvPr/>
        </p:nvSpPr>
        <p:spPr>
          <a:xfrm>
            <a:off x="107504" y="2267575"/>
            <a:ext cx="4104456" cy="4185761"/>
          </a:xfrm>
          <a:prstGeom prst="rect">
            <a:avLst/>
          </a:prstGeom>
        </p:spPr>
        <p:txBody>
          <a:bodyPr wrap="square">
            <a:spAutoFit/>
          </a:bodyPr>
          <a:lstStyle/>
          <a:p>
            <a:pPr marL="285750" indent="-285750" algn="just">
              <a:spcBef>
                <a:spcPts val="1200"/>
              </a:spcBef>
              <a:buClr>
                <a:srgbClr val="FFC000"/>
              </a:buClr>
              <a:buFont typeface="Wingdings" pitchFamily="2" charset="2"/>
              <a:buChar char="§"/>
            </a:pPr>
            <a:r>
              <a:rPr lang="en-US" sz="1600"/>
              <a:t>Active Inquiry</a:t>
            </a:r>
          </a:p>
          <a:p>
            <a:pPr marL="285750" indent="-285750" algn="just">
              <a:spcBef>
                <a:spcPts val="1200"/>
              </a:spcBef>
              <a:buClr>
                <a:srgbClr val="FFC000"/>
              </a:buClr>
              <a:buFont typeface="Wingdings" pitchFamily="2" charset="2"/>
              <a:buChar char="§"/>
            </a:pPr>
            <a:r>
              <a:rPr lang="en-US" sz="1600"/>
              <a:t>Appreciative Inquiry</a:t>
            </a:r>
          </a:p>
          <a:p>
            <a:pPr marL="285750" indent="-285750" algn="just">
              <a:spcBef>
                <a:spcPts val="1200"/>
              </a:spcBef>
              <a:buClr>
                <a:srgbClr val="FFC000"/>
              </a:buClr>
              <a:buFont typeface="Wingdings" pitchFamily="2" charset="2"/>
              <a:buChar char="§"/>
            </a:pPr>
            <a:r>
              <a:rPr lang="en-US" sz="1600"/>
              <a:t>Listen/Confirm Understanding/Reflect</a:t>
            </a:r>
          </a:p>
          <a:p>
            <a:pPr marL="285750" indent="-285750" algn="just">
              <a:spcBef>
                <a:spcPts val="1200"/>
              </a:spcBef>
              <a:buClr>
                <a:srgbClr val="FFC000"/>
              </a:buClr>
              <a:buFont typeface="Wingdings" pitchFamily="2" charset="2"/>
              <a:buChar char="§"/>
            </a:pPr>
            <a:r>
              <a:rPr lang="en-US" sz="1600"/>
              <a:t>Accountability</a:t>
            </a:r>
          </a:p>
          <a:p>
            <a:pPr marL="285750" indent="-285750" algn="just">
              <a:spcBef>
                <a:spcPts val="1200"/>
              </a:spcBef>
              <a:buClr>
                <a:srgbClr val="FFC000"/>
              </a:buClr>
              <a:buFont typeface="Wingdings" pitchFamily="2" charset="2"/>
              <a:buChar char="§"/>
            </a:pPr>
            <a:r>
              <a:rPr lang="en-US" sz="1600"/>
              <a:t>Acknowledge </a:t>
            </a:r>
          </a:p>
          <a:p>
            <a:pPr marL="285750" indent="-285750" algn="just">
              <a:spcBef>
                <a:spcPts val="1200"/>
              </a:spcBef>
              <a:buClr>
                <a:srgbClr val="FFC000"/>
              </a:buClr>
              <a:buFont typeface="Wingdings" pitchFamily="2" charset="2"/>
              <a:buChar char="§"/>
            </a:pPr>
            <a:r>
              <a:rPr lang="en-US" sz="1600"/>
              <a:t>Share Stories </a:t>
            </a:r>
          </a:p>
          <a:p>
            <a:pPr marL="285750" indent="-285750" algn="just">
              <a:spcBef>
                <a:spcPts val="1200"/>
              </a:spcBef>
              <a:buClr>
                <a:srgbClr val="FFC000"/>
              </a:buClr>
              <a:buFont typeface="Wingdings" pitchFamily="2" charset="2"/>
              <a:buChar char="§"/>
            </a:pPr>
            <a:r>
              <a:rPr lang="en-US" sz="1600"/>
              <a:t>Move the Conversation Forward</a:t>
            </a:r>
          </a:p>
          <a:p>
            <a:pPr marL="285750" indent="-285750" algn="just">
              <a:spcBef>
                <a:spcPts val="1200"/>
              </a:spcBef>
              <a:buClr>
                <a:srgbClr val="FFC000"/>
              </a:buClr>
              <a:buFont typeface="Wingdings" pitchFamily="2" charset="2"/>
              <a:buChar char="§"/>
            </a:pPr>
            <a:r>
              <a:rPr lang="en-US" sz="1600"/>
              <a:t>Set Context</a:t>
            </a:r>
          </a:p>
          <a:p>
            <a:pPr marL="285750" indent="-285750" algn="just">
              <a:spcBef>
                <a:spcPts val="1200"/>
              </a:spcBef>
              <a:buClr>
                <a:srgbClr val="FFC000"/>
              </a:buClr>
              <a:buFont typeface="Wingdings" pitchFamily="2" charset="2"/>
              <a:buChar char="§"/>
            </a:pPr>
            <a:r>
              <a:rPr lang="en-US" sz="1600"/>
              <a:t>Introduce a Framework, Tool, Exercise, or Distinction</a:t>
            </a:r>
          </a:p>
          <a:p>
            <a:pPr marL="285750" indent="-285750" algn="just">
              <a:spcBef>
                <a:spcPts val="1200"/>
              </a:spcBef>
              <a:buClr>
                <a:srgbClr val="FFC000"/>
              </a:buClr>
              <a:buFont typeface="Wingdings" pitchFamily="2" charset="2"/>
              <a:buChar char="§"/>
            </a:pPr>
            <a:r>
              <a:rPr lang="en-US" sz="1600"/>
              <a:t>Establish/Re-establish Coachability</a:t>
            </a:r>
          </a:p>
        </p:txBody>
      </p:sp>
      <p:sp>
        <p:nvSpPr>
          <p:cNvPr id="6" name="Rectangle 5"/>
          <p:cNvSpPr/>
          <p:nvPr/>
        </p:nvSpPr>
        <p:spPr>
          <a:xfrm>
            <a:off x="6357879" y="6536377"/>
            <a:ext cx="2750625" cy="276999"/>
          </a:xfrm>
          <a:prstGeom prst="rect">
            <a:avLst/>
          </a:prstGeom>
        </p:spPr>
        <p:txBody>
          <a:bodyPr wrap="none">
            <a:spAutoFit/>
          </a:bodyPr>
          <a:lstStyle/>
          <a:p>
            <a:r>
              <a:rPr lang="x-none" sz="1200">
                <a:hlinkClick r:id="rId3"/>
              </a:rPr>
              <a:t>www.centerforexecutivecoaching.com</a:t>
            </a:r>
            <a:endParaRPr lang="x-none" sz="1200"/>
          </a:p>
        </p:txBody>
      </p:sp>
    </p:spTree>
    <p:extLst>
      <p:ext uri="{BB962C8B-B14F-4D97-AF65-F5344CB8AC3E}">
        <p14:creationId xmlns:p14="http://schemas.microsoft.com/office/powerpoint/2010/main" val="8540631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826" y="636945"/>
            <a:ext cx="9162826" cy="559807"/>
          </a:xfrm>
          <a:prstGeom prst="rect">
            <a:avLst/>
          </a:prstGeom>
          <a:gradFill>
            <a:gsLst>
              <a:gs pos="28000">
                <a:srgbClr val="DAA600"/>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 name="Rectangle 6"/>
          <p:cNvSpPr/>
          <p:nvPr/>
        </p:nvSpPr>
        <p:spPr>
          <a:xfrm>
            <a:off x="35496" y="560874"/>
            <a:ext cx="6336704" cy="707886"/>
          </a:xfrm>
          <a:prstGeom prst="rect">
            <a:avLst/>
          </a:prstGeom>
        </p:spPr>
        <p:txBody>
          <a:bodyPr wrap="square">
            <a:spAutoFit/>
          </a:bodyPr>
          <a:lstStyle/>
          <a:p>
            <a:r>
              <a:rPr lang="en-US" sz="4000" b="1">
                <a:solidFill>
                  <a:schemeClr val="bg1"/>
                </a:solidFill>
                <a:latin typeface="Arial Rounded MT Bold" pitchFamily="34" charset="0"/>
                <a:cs typeface="Arial" charset="0"/>
                <a:sym typeface="Arial" charset="0"/>
              </a:rPr>
              <a:t>1. Active inquiry</a:t>
            </a:r>
            <a:endParaRPr lang="en-US" sz="4000" b="1">
              <a:solidFill>
                <a:schemeClr val="tx2"/>
              </a:solidFill>
              <a:latin typeface="Arial Rounded MT Bold" pitchFamily="34" charset="0"/>
              <a:cs typeface="Arial" charset="0"/>
              <a:sym typeface="Arial" charset="0"/>
            </a:endParaRPr>
          </a:p>
        </p:txBody>
      </p:sp>
      <p:sp>
        <p:nvSpPr>
          <p:cNvPr id="9" name="Rectangle 8"/>
          <p:cNvSpPr/>
          <p:nvPr/>
        </p:nvSpPr>
        <p:spPr>
          <a:xfrm>
            <a:off x="107504" y="1897082"/>
            <a:ext cx="5472608" cy="4124206"/>
          </a:xfrm>
          <a:prstGeom prst="rect">
            <a:avLst/>
          </a:prstGeom>
        </p:spPr>
        <p:txBody>
          <a:bodyPr wrap="square">
            <a:spAutoFit/>
          </a:bodyPr>
          <a:lstStyle/>
          <a:p>
            <a:pPr>
              <a:spcBef>
                <a:spcPts val="300"/>
              </a:spcBef>
              <a:buClr>
                <a:srgbClr val="FFC000"/>
              </a:buClr>
            </a:pPr>
            <a:r>
              <a:rPr lang="en-US" b="1">
                <a:solidFill>
                  <a:schemeClr val="tx2"/>
                </a:solidFill>
              </a:rPr>
              <a:t>Introduce what you will do</a:t>
            </a:r>
          </a:p>
          <a:p>
            <a:pPr marL="285750" indent="-285750">
              <a:spcBef>
                <a:spcPts val="300"/>
              </a:spcBef>
              <a:buClr>
                <a:srgbClr val="FFC000"/>
              </a:buClr>
              <a:buFont typeface="Wingdings" pitchFamily="2" charset="2"/>
              <a:buChar char="§"/>
            </a:pPr>
            <a:r>
              <a:rPr lang="en-US" sz="1600"/>
              <a:t>For 10-20 minutes, I’ll ask you open-ended questions. The goal is to have you come up with some insights about the issue and how to resolve it. Then I’ll ask you what insights you had, ask permission to share any insights I might have, and we can go from there.</a:t>
            </a:r>
          </a:p>
          <a:p>
            <a:pPr marL="285750" indent="-285750">
              <a:spcBef>
                <a:spcPts val="300"/>
              </a:spcBef>
              <a:buClr>
                <a:srgbClr val="FFC000"/>
              </a:buClr>
              <a:buFont typeface="Wingdings" pitchFamily="2" charset="2"/>
              <a:buChar char="§"/>
            </a:pPr>
            <a:endParaRPr lang="en-US" sz="1600"/>
          </a:p>
          <a:p>
            <a:pPr>
              <a:spcBef>
                <a:spcPts val="300"/>
              </a:spcBef>
              <a:buClr>
                <a:srgbClr val="FFC000"/>
              </a:buClr>
            </a:pPr>
            <a:r>
              <a:rPr lang="en-US" sz="1600" b="1">
                <a:solidFill>
                  <a:schemeClr val="tx2"/>
                </a:solidFill>
              </a:rPr>
              <a:t>Ask open ended questions with the goal of having the client generate insights</a:t>
            </a:r>
          </a:p>
          <a:p>
            <a:pPr marL="285750" indent="-285750">
              <a:spcBef>
                <a:spcPts val="300"/>
              </a:spcBef>
              <a:buClr>
                <a:srgbClr val="FFC000"/>
              </a:buClr>
              <a:buFont typeface="Wingdings" pitchFamily="2" charset="2"/>
              <a:buChar char="§"/>
            </a:pPr>
            <a:r>
              <a:rPr lang="en-US" sz="1600"/>
              <a:t>What, where, when, how, who and (carefully) why</a:t>
            </a:r>
          </a:p>
          <a:p>
            <a:pPr marL="285750" indent="-285750">
              <a:spcBef>
                <a:spcPts val="300"/>
              </a:spcBef>
              <a:buClr>
                <a:srgbClr val="FFC000"/>
              </a:buClr>
              <a:buFont typeface="Wingdings" pitchFamily="2" charset="2"/>
              <a:buChar char="§"/>
            </a:pPr>
            <a:r>
              <a:rPr lang="en-US" sz="1600"/>
              <a:t>Be sure to listen actively and confirm understanding</a:t>
            </a:r>
          </a:p>
          <a:p>
            <a:pPr marL="285750" indent="-285750">
              <a:spcBef>
                <a:spcPts val="300"/>
              </a:spcBef>
              <a:buClr>
                <a:srgbClr val="FFC000"/>
              </a:buClr>
              <a:buFont typeface="Wingdings" pitchFamily="2" charset="2"/>
              <a:buChar char="§"/>
            </a:pPr>
            <a:r>
              <a:rPr lang="en-US" sz="1600"/>
              <a:t>Go for high-voltage questions that have some “juice</a:t>
            </a:r>
            <a:r>
              <a:rPr lang="en-US" sz="1600" smtClean="0"/>
              <a:t>”</a:t>
            </a:r>
            <a:endParaRPr lang="en-US" sz="1600"/>
          </a:p>
          <a:p>
            <a:pPr marL="285750" indent="-285750">
              <a:spcBef>
                <a:spcPts val="300"/>
              </a:spcBef>
              <a:buClr>
                <a:srgbClr val="FFC000"/>
              </a:buClr>
              <a:buFont typeface="Wingdings" pitchFamily="2" charset="2"/>
              <a:buChar char="§"/>
            </a:pPr>
            <a:r>
              <a:rPr lang="en-US" sz="1600"/>
              <a:t>Ask the client to summarize one or more insights he had, and what he will do about </a:t>
            </a:r>
            <a:r>
              <a:rPr lang="en-US" sz="1600" smtClean="0"/>
              <a:t>them</a:t>
            </a:r>
            <a:endParaRPr lang="en-US" sz="1600"/>
          </a:p>
          <a:p>
            <a:pPr marL="285750" indent="-285750">
              <a:spcBef>
                <a:spcPts val="300"/>
              </a:spcBef>
              <a:buClr>
                <a:srgbClr val="FFC000"/>
              </a:buClr>
              <a:buFont typeface="Wingdings" pitchFamily="2" charset="2"/>
              <a:buChar char="§"/>
            </a:pPr>
            <a:r>
              <a:rPr lang="en-US" sz="1600"/>
              <a:t>Ask permission to share your own insight</a:t>
            </a:r>
          </a:p>
        </p:txBody>
      </p:sp>
      <p:sp>
        <p:nvSpPr>
          <p:cNvPr id="8" name="Rectangle 7"/>
          <p:cNvSpPr/>
          <p:nvPr/>
        </p:nvSpPr>
        <p:spPr>
          <a:xfrm>
            <a:off x="6357879" y="6536377"/>
            <a:ext cx="2750625" cy="276999"/>
          </a:xfrm>
          <a:prstGeom prst="rect">
            <a:avLst/>
          </a:prstGeom>
        </p:spPr>
        <p:txBody>
          <a:bodyPr wrap="none">
            <a:spAutoFit/>
          </a:bodyPr>
          <a:lstStyle/>
          <a:p>
            <a:r>
              <a:rPr lang="x-none" sz="1200">
                <a:hlinkClick r:id="rId2"/>
              </a:rPr>
              <a:t>www.centerforexecutivecoaching.com</a:t>
            </a:r>
            <a:endParaRPr lang="x-none" sz="1200"/>
          </a:p>
        </p:txBody>
      </p:sp>
    </p:spTree>
    <p:extLst>
      <p:ext uri="{BB962C8B-B14F-4D97-AF65-F5344CB8AC3E}">
        <p14:creationId xmlns:p14="http://schemas.microsoft.com/office/powerpoint/2010/main" val="26015613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2017" y="1844824"/>
            <a:ext cx="6381983" cy="4411076"/>
          </a:xfrm>
          <a:prstGeom prst="rect">
            <a:avLst/>
          </a:prstGeom>
        </p:spPr>
      </p:pic>
      <p:sp>
        <p:nvSpPr>
          <p:cNvPr id="5" name="Rectangle 4"/>
          <p:cNvSpPr/>
          <p:nvPr/>
        </p:nvSpPr>
        <p:spPr>
          <a:xfrm>
            <a:off x="-18826" y="636945"/>
            <a:ext cx="9162826" cy="559807"/>
          </a:xfrm>
          <a:prstGeom prst="rect">
            <a:avLst/>
          </a:prstGeom>
          <a:gradFill>
            <a:gsLst>
              <a:gs pos="28000">
                <a:srgbClr val="DAA600"/>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 name="Rectangle 6"/>
          <p:cNvSpPr/>
          <p:nvPr/>
        </p:nvSpPr>
        <p:spPr>
          <a:xfrm>
            <a:off x="35496" y="560874"/>
            <a:ext cx="6336704" cy="707886"/>
          </a:xfrm>
          <a:prstGeom prst="rect">
            <a:avLst/>
          </a:prstGeom>
        </p:spPr>
        <p:txBody>
          <a:bodyPr wrap="square">
            <a:spAutoFit/>
          </a:bodyPr>
          <a:lstStyle/>
          <a:p>
            <a:r>
              <a:rPr lang="en-US" sz="4000" b="1">
                <a:solidFill>
                  <a:schemeClr val="bg1"/>
                </a:solidFill>
                <a:latin typeface="Arial Rounded MT Bold" pitchFamily="34" charset="0"/>
                <a:cs typeface="Arial" charset="0"/>
                <a:sym typeface="Arial" charset="0"/>
              </a:rPr>
              <a:t>2. Appreciative inquiry</a:t>
            </a:r>
            <a:endParaRPr lang="en-US" sz="4000" b="1">
              <a:solidFill>
                <a:schemeClr val="tx2"/>
              </a:solidFill>
              <a:latin typeface="Arial Rounded MT Bold" pitchFamily="34" charset="0"/>
              <a:cs typeface="Arial" charset="0"/>
              <a:sym typeface="Arial" charset="0"/>
            </a:endParaRPr>
          </a:p>
        </p:txBody>
      </p:sp>
      <p:sp>
        <p:nvSpPr>
          <p:cNvPr id="9" name="Rectangle 8"/>
          <p:cNvSpPr/>
          <p:nvPr/>
        </p:nvSpPr>
        <p:spPr>
          <a:xfrm>
            <a:off x="107504" y="1962413"/>
            <a:ext cx="5472608" cy="3708708"/>
          </a:xfrm>
          <a:prstGeom prst="rect">
            <a:avLst/>
          </a:prstGeom>
        </p:spPr>
        <p:txBody>
          <a:bodyPr wrap="square">
            <a:spAutoFit/>
          </a:bodyPr>
          <a:lstStyle/>
          <a:p>
            <a:pPr>
              <a:spcBef>
                <a:spcPts val="300"/>
              </a:spcBef>
              <a:buClr>
                <a:srgbClr val="FFC000"/>
              </a:buClr>
            </a:pPr>
            <a:r>
              <a:rPr lang="en-US"/>
              <a:t>A subset of active inquiry in which you focus on what is working, on the positive, and on building on strengths and success</a:t>
            </a:r>
          </a:p>
          <a:p>
            <a:pPr>
              <a:spcBef>
                <a:spcPts val="300"/>
              </a:spcBef>
              <a:buClr>
                <a:srgbClr val="FFC000"/>
              </a:buClr>
            </a:pPr>
            <a:endParaRPr lang="en-US" b="1">
              <a:solidFill>
                <a:schemeClr val="tx2"/>
              </a:solidFill>
            </a:endParaRPr>
          </a:p>
          <a:p>
            <a:pPr>
              <a:spcBef>
                <a:spcPts val="300"/>
              </a:spcBef>
              <a:buClr>
                <a:srgbClr val="FFC000"/>
              </a:buClr>
            </a:pPr>
            <a:r>
              <a:rPr lang="en-US" b="1">
                <a:solidFill>
                  <a:schemeClr val="tx2"/>
                </a:solidFill>
              </a:rPr>
              <a:t>Examples</a:t>
            </a:r>
            <a:r>
              <a:rPr lang="en-US" b="1" smtClean="0">
                <a:solidFill>
                  <a:schemeClr val="tx2"/>
                </a:solidFill>
              </a:rPr>
              <a:t>:</a:t>
            </a:r>
          </a:p>
          <a:p>
            <a:pPr>
              <a:spcBef>
                <a:spcPts val="1200"/>
              </a:spcBef>
              <a:buClr>
                <a:srgbClr val="FFC000"/>
              </a:buClr>
            </a:pPr>
            <a:r>
              <a:rPr lang="en-US" smtClean="0"/>
              <a:t>What’s </a:t>
            </a:r>
            <a:r>
              <a:rPr lang="en-US"/>
              <a:t>working that you can build on?</a:t>
            </a:r>
          </a:p>
          <a:p>
            <a:pPr marL="285750" indent="-285750">
              <a:spcBef>
                <a:spcPts val="1200"/>
              </a:spcBef>
              <a:buClr>
                <a:srgbClr val="FFC000"/>
              </a:buClr>
              <a:buFont typeface="Wingdings" pitchFamily="2" charset="2"/>
              <a:buChar char="§"/>
            </a:pPr>
            <a:r>
              <a:rPr lang="en-US"/>
              <a:t>What strengths can you bring to bear on this?</a:t>
            </a:r>
          </a:p>
          <a:p>
            <a:pPr marL="285750" indent="-285750">
              <a:spcBef>
                <a:spcPts val="1200"/>
              </a:spcBef>
              <a:buClr>
                <a:srgbClr val="FFC000"/>
              </a:buClr>
              <a:buFont typeface="Wingdings" pitchFamily="2" charset="2"/>
              <a:buChar char="§"/>
            </a:pPr>
            <a:r>
              <a:rPr lang="en-US"/>
              <a:t>What resources do you have?</a:t>
            </a:r>
          </a:p>
          <a:p>
            <a:pPr marL="285750" indent="-285750">
              <a:spcBef>
                <a:spcPts val="1200"/>
              </a:spcBef>
              <a:buClr>
                <a:srgbClr val="FFC000"/>
              </a:buClr>
              <a:buFont typeface="Wingdings" pitchFamily="2" charset="2"/>
              <a:buChar char="§"/>
            </a:pPr>
            <a:r>
              <a:rPr lang="en-US"/>
              <a:t>What are some small wins you can get?</a:t>
            </a:r>
          </a:p>
          <a:p>
            <a:pPr marL="285750" indent="-285750">
              <a:spcBef>
                <a:spcPts val="1200"/>
              </a:spcBef>
              <a:buClr>
                <a:srgbClr val="FFC000"/>
              </a:buClr>
              <a:buFont typeface="Wingdings" pitchFamily="2" charset="2"/>
              <a:buChar char="§"/>
            </a:pPr>
            <a:r>
              <a:rPr lang="en-US"/>
              <a:t>What’s possible?</a:t>
            </a:r>
          </a:p>
        </p:txBody>
      </p:sp>
      <p:sp>
        <p:nvSpPr>
          <p:cNvPr id="8" name="Rectangle 7"/>
          <p:cNvSpPr/>
          <p:nvPr/>
        </p:nvSpPr>
        <p:spPr>
          <a:xfrm>
            <a:off x="6357879" y="6536377"/>
            <a:ext cx="2750625" cy="276999"/>
          </a:xfrm>
          <a:prstGeom prst="rect">
            <a:avLst/>
          </a:prstGeom>
        </p:spPr>
        <p:txBody>
          <a:bodyPr wrap="none">
            <a:spAutoFit/>
          </a:bodyPr>
          <a:lstStyle/>
          <a:p>
            <a:r>
              <a:rPr lang="x-none" sz="1200">
                <a:hlinkClick r:id="rId3"/>
              </a:rPr>
              <a:t>www.centerforexecutivecoaching.com</a:t>
            </a:r>
            <a:endParaRPr lang="x-none" sz="1200"/>
          </a:p>
        </p:txBody>
      </p:sp>
    </p:spTree>
    <p:extLst>
      <p:ext uri="{BB962C8B-B14F-4D97-AF65-F5344CB8AC3E}">
        <p14:creationId xmlns:p14="http://schemas.microsoft.com/office/powerpoint/2010/main" val="13986938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8826" y="636945"/>
            <a:ext cx="9162826" cy="1135871"/>
          </a:xfrm>
          <a:prstGeom prst="rect">
            <a:avLst/>
          </a:prstGeom>
          <a:gradFill>
            <a:gsLst>
              <a:gs pos="28000">
                <a:srgbClr val="DAA600"/>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4262" y="2060848"/>
            <a:ext cx="6084242" cy="4411076"/>
          </a:xfrm>
          <a:prstGeom prst="rect">
            <a:avLst/>
          </a:prstGeom>
        </p:spPr>
      </p:pic>
      <p:sp>
        <p:nvSpPr>
          <p:cNvPr id="7" name="Rectangle 6"/>
          <p:cNvSpPr/>
          <p:nvPr/>
        </p:nvSpPr>
        <p:spPr>
          <a:xfrm>
            <a:off x="35496" y="560874"/>
            <a:ext cx="6336704" cy="1323439"/>
          </a:xfrm>
          <a:prstGeom prst="rect">
            <a:avLst/>
          </a:prstGeom>
        </p:spPr>
        <p:txBody>
          <a:bodyPr wrap="square">
            <a:spAutoFit/>
          </a:bodyPr>
          <a:lstStyle/>
          <a:p>
            <a:r>
              <a:rPr lang="en-US" sz="4000" b="1">
                <a:solidFill>
                  <a:schemeClr val="bg1"/>
                </a:solidFill>
                <a:latin typeface="Arial Rounded MT Bold" pitchFamily="34" charset="0"/>
                <a:cs typeface="Arial" charset="0"/>
                <a:sym typeface="Arial" charset="0"/>
              </a:rPr>
              <a:t>3. Listen/Confirm Understanding/Reflect</a:t>
            </a:r>
          </a:p>
        </p:txBody>
      </p:sp>
      <p:sp>
        <p:nvSpPr>
          <p:cNvPr id="9" name="Rectangle 8"/>
          <p:cNvSpPr/>
          <p:nvPr/>
        </p:nvSpPr>
        <p:spPr>
          <a:xfrm>
            <a:off x="107504" y="2126897"/>
            <a:ext cx="5472608" cy="4101123"/>
          </a:xfrm>
          <a:prstGeom prst="rect">
            <a:avLst/>
          </a:prstGeom>
        </p:spPr>
        <p:txBody>
          <a:bodyPr wrap="square">
            <a:spAutoFit/>
          </a:bodyPr>
          <a:lstStyle/>
          <a:p>
            <a:pPr>
              <a:spcBef>
                <a:spcPts val="300"/>
              </a:spcBef>
              <a:buClr>
                <a:srgbClr val="FFC000"/>
              </a:buClr>
            </a:pPr>
            <a:r>
              <a:rPr lang="en-US" sz="1600" b="1">
                <a:solidFill>
                  <a:schemeClr val="tx2"/>
                </a:solidFill>
              </a:rPr>
              <a:t>Basic: Confirm intellectual understanding</a:t>
            </a:r>
          </a:p>
          <a:p>
            <a:pPr>
              <a:spcBef>
                <a:spcPts val="300"/>
              </a:spcBef>
              <a:buClr>
                <a:srgbClr val="FFC000"/>
              </a:buClr>
            </a:pPr>
            <a:endParaRPr lang="en-US" sz="1600"/>
          </a:p>
          <a:p>
            <a:pPr>
              <a:spcBef>
                <a:spcPts val="300"/>
              </a:spcBef>
              <a:buClr>
                <a:srgbClr val="FFC000"/>
              </a:buClr>
            </a:pPr>
            <a:r>
              <a:rPr lang="en-US" sz="1600" b="1">
                <a:solidFill>
                  <a:schemeClr val="tx2"/>
                </a:solidFill>
              </a:rPr>
              <a:t>Advanced: Reflect back the emotions</a:t>
            </a:r>
          </a:p>
          <a:p>
            <a:pPr marL="285750" indent="-285750">
              <a:spcBef>
                <a:spcPts val="300"/>
              </a:spcBef>
              <a:buClr>
                <a:srgbClr val="FFC000"/>
              </a:buClr>
              <a:buFont typeface="Wingdings" pitchFamily="2" charset="2"/>
              <a:buChar char="§"/>
            </a:pPr>
            <a:r>
              <a:rPr lang="en-US" sz="1600"/>
              <a:t>“This must be frustrating for you…”</a:t>
            </a:r>
          </a:p>
          <a:p>
            <a:pPr marL="285750" indent="-285750">
              <a:spcBef>
                <a:spcPts val="300"/>
              </a:spcBef>
              <a:buClr>
                <a:srgbClr val="FFC000"/>
              </a:buClr>
              <a:buFont typeface="Wingdings" pitchFamily="2" charset="2"/>
              <a:buChar char="§"/>
            </a:pPr>
            <a:r>
              <a:rPr lang="en-US" sz="1600"/>
              <a:t> “If I were in your shoes, I’d be excited, too”</a:t>
            </a:r>
          </a:p>
          <a:p>
            <a:pPr>
              <a:spcBef>
                <a:spcPts val="300"/>
              </a:spcBef>
              <a:buClr>
                <a:srgbClr val="FFC000"/>
              </a:buClr>
            </a:pPr>
            <a:endParaRPr lang="en-US" sz="1600">
              <a:solidFill>
                <a:schemeClr val="tx2"/>
              </a:solidFill>
            </a:endParaRPr>
          </a:p>
          <a:p>
            <a:pPr>
              <a:spcBef>
                <a:spcPts val="300"/>
              </a:spcBef>
              <a:buClr>
                <a:srgbClr val="FFC000"/>
              </a:buClr>
            </a:pPr>
            <a:r>
              <a:rPr lang="en-US" sz="1600" b="1">
                <a:solidFill>
                  <a:schemeClr val="tx2"/>
                </a:solidFill>
              </a:rPr>
              <a:t>Advanced: Listening for something</a:t>
            </a:r>
          </a:p>
          <a:p>
            <a:pPr marL="285750" indent="-285750">
              <a:spcBef>
                <a:spcPts val="300"/>
              </a:spcBef>
              <a:buClr>
                <a:srgbClr val="FFC000"/>
              </a:buClr>
              <a:buFont typeface="Wingdings" pitchFamily="2" charset="2"/>
              <a:buChar char="§"/>
            </a:pPr>
            <a:r>
              <a:rPr lang="en-US" sz="1600"/>
              <a:t>Commitment</a:t>
            </a:r>
          </a:p>
          <a:p>
            <a:pPr marL="285750" indent="-285750">
              <a:spcBef>
                <a:spcPts val="300"/>
              </a:spcBef>
              <a:buClr>
                <a:srgbClr val="FFC000"/>
              </a:buClr>
              <a:buFont typeface="Wingdings" pitchFamily="2" charset="2"/>
              <a:buChar char="§"/>
            </a:pPr>
            <a:r>
              <a:rPr lang="en-US" sz="1600"/>
              <a:t>Blind spot</a:t>
            </a:r>
          </a:p>
          <a:p>
            <a:pPr marL="285750" indent="-285750">
              <a:spcBef>
                <a:spcPts val="300"/>
              </a:spcBef>
              <a:buClr>
                <a:srgbClr val="FFC000"/>
              </a:buClr>
              <a:buFont typeface="Wingdings" pitchFamily="2" charset="2"/>
              <a:buChar char="§"/>
            </a:pPr>
            <a:r>
              <a:rPr lang="en-US" sz="1600"/>
              <a:t>Accountability</a:t>
            </a:r>
          </a:p>
          <a:p>
            <a:pPr marL="285750" indent="-285750">
              <a:spcBef>
                <a:spcPts val="300"/>
              </a:spcBef>
              <a:buClr>
                <a:srgbClr val="FFC000"/>
              </a:buClr>
              <a:buFont typeface="Wingdings" pitchFamily="2" charset="2"/>
              <a:buChar char="§"/>
            </a:pPr>
            <a:r>
              <a:rPr lang="en-US" sz="1600"/>
              <a:t>Coachability</a:t>
            </a:r>
          </a:p>
          <a:p>
            <a:pPr marL="285750" indent="-285750">
              <a:spcBef>
                <a:spcPts val="300"/>
              </a:spcBef>
              <a:buClr>
                <a:srgbClr val="FFC000"/>
              </a:buClr>
              <a:buFont typeface="Wingdings" pitchFamily="2" charset="2"/>
              <a:buChar char="§"/>
            </a:pPr>
            <a:r>
              <a:rPr lang="en-US" sz="1600"/>
              <a:t>Opportunity to use a coaching tool</a:t>
            </a:r>
          </a:p>
          <a:p>
            <a:pPr marL="285750" indent="-285750">
              <a:spcBef>
                <a:spcPts val="300"/>
              </a:spcBef>
              <a:buClr>
                <a:srgbClr val="FFC000"/>
              </a:buClr>
              <a:buFont typeface="Wingdings" pitchFamily="2" charset="2"/>
              <a:buChar char="§"/>
            </a:pPr>
            <a:r>
              <a:rPr lang="en-US" sz="1600"/>
              <a:t>Etc.</a:t>
            </a:r>
          </a:p>
          <a:p>
            <a:pPr>
              <a:spcBef>
                <a:spcPts val="300"/>
              </a:spcBef>
              <a:buClr>
                <a:srgbClr val="FFC000"/>
              </a:buClr>
            </a:pPr>
            <a:endParaRPr lang="en-US" sz="1600"/>
          </a:p>
        </p:txBody>
      </p:sp>
      <p:sp>
        <p:nvSpPr>
          <p:cNvPr id="8" name="Rectangle 7"/>
          <p:cNvSpPr/>
          <p:nvPr/>
        </p:nvSpPr>
        <p:spPr>
          <a:xfrm>
            <a:off x="6357879" y="6536377"/>
            <a:ext cx="2750625" cy="276999"/>
          </a:xfrm>
          <a:prstGeom prst="rect">
            <a:avLst/>
          </a:prstGeom>
        </p:spPr>
        <p:txBody>
          <a:bodyPr wrap="none">
            <a:spAutoFit/>
          </a:bodyPr>
          <a:lstStyle/>
          <a:p>
            <a:r>
              <a:rPr lang="x-none" sz="1200">
                <a:hlinkClick r:id="rId3"/>
              </a:rPr>
              <a:t>www.centerforexecutivecoaching.com</a:t>
            </a:r>
            <a:endParaRPr lang="x-none" sz="1200"/>
          </a:p>
        </p:txBody>
      </p:sp>
    </p:spTree>
    <p:extLst>
      <p:ext uri="{BB962C8B-B14F-4D97-AF65-F5344CB8AC3E}">
        <p14:creationId xmlns:p14="http://schemas.microsoft.com/office/powerpoint/2010/main" val="24786455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826" y="636945"/>
            <a:ext cx="9162826" cy="559807"/>
          </a:xfrm>
          <a:prstGeom prst="rect">
            <a:avLst/>
          </a:prstGeom>
          <a:gradFill>
            <a:gsLst>
              <a:gs pos="28000">
                <a:srgbClr val="DAA600"/>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 name="Rectangle 6"/>
          <p:cNvSpPr/>
          <p:nvPr/>
        </p:nvSpPr>
        <p:spPr>
          <a:xfrm>
            <a:off x="35496" y="560874"/>
            <a:ext cx="6336704" cy="707886"/>
          </a:xfrm>
          <a:prstGeom prst="rect">
            <a:avLst/>
          </a:prstGeom>
        </p:spPr>
        <p:txBody>
          <a:bodyPr wrap="square">
            <a:spAutoFit/>
          </a:bodyPr>
          <a:lstStyle/>
          <a:p>
            <a:r>
              <a:rPr lang="en-US" sz="4000" b="1">
                <a:solidFill>
                  <a:schemeClr val="bg1"/>
                </a:solidFill>
                <a:latin typeface="Arial Rounded MT Bold" pitchFamily="34" charset="0"/>
                <a:cs typeface="Arial" charset="0"/>
                <a:sym typeface="Arial" charset="0"/>
              </a:rPr>
              <a:t>4. Accountability</a:t>
            </a:r>
            <a:endParaRPr lang="en-US" sz="4000" b="1">
              <a:solidFill>
                <a:schemeClr val="tx2"/>
              </a:solidFill>
              <a:latin typeface="Arial Rounded MT Bold" pitchFamily="34" charset="0"/>
              <a:cs typeface="Arial" charset="0"/>
              <a:sym typeface="Arial" charset="0"/>
            </a:endParaRPr>
          </a:p>
        </p:txBody>
      </p:sp>
      <p:sp>
        <p:nvSpPr>
          <p:cNvPr id="9" name="Rectangle 8"/>
          <p:cNvSpPr/>
          <p:nvPr/>
        </p:nvSpPr>
        <p:spPr>
          <a:xfrm>
            <a:off x="107504" y="2119640"/>
            <a:ext cx="5256584" cy="3685624"/>
          </a:xfrm>
          <a:prstGeom prst="rect">
            <a:avLst/>
          </a:prstGeom>
        </p:spPr>
        <p:txBody>
          <a:bodyPr wrap="square">
            <a:spAutoFit/>
          </a:bodyPr>
          <a:lstStyle/>
          <a:p>
            <a:pPr marL="285750" indent="-285750">
              <a:spcBef>
                <a:spcPts val="300"/>
              </a:spcBef>
              <a:buClr>
                <a:srgbClr val="FFC000"/>
              </a:buClr>
              <a:buFont typeface="Wingdings" pitchFamily="2" charset="2"/>
              <a:buChar char="§"/>
            </a:pPr>
            <a:r>
              <a:rPr lang="en-US" smtClean="0"/>
              <a:t>Call </a:t>
            </a:r>
            <a:r>
              <a:rPr lang="en-US"/>
              <a:t>them on their behavior when they don’t do what they said they would do</a:t>
            </a:r>
          </a:p>
          <a:p>
            <a:pPr marL="285750" indent="-285750">
              <a:spcBef>
                <a:spcPts val="300"/>
              </a:spcBef>
              <a:buClr>
                <a:srgbClr val="FFC000"/>
              </a:buClr>
              <a:buFont typeface="Wingdings" pitchFamily="2" charset="2"/>
              <a:buChar char="§"/>
            </a:pPr>
            <a:endParaRPr lang="en-US"/>
          </a:p>
          <a:p>
            <a:pPr marL="285750" indent="-285750">
              <a:spcBef>
                <a:spcPts val="300"/>
              </a:spcBef>
              <a:buClr>
                <a:srgbClr val="FFC000"/>
              </a:buClr>
              <a:buFont typeface="Wingdings" pitchFamily="2" charset="2"/>
              <a:buChar char="§"/>
            </a:pPr>
            <a:r>
              <a:rPr lang="en-US" b="1">
                <a:solidFill>
                  <a:schemeClr val="tx2"/>
                </a:solidFill>
              </a:rPr>
              <a:t>Question their commitment</a:t>
            </a:r>
          </a:p>
          <a:p>
            <a:pPr marL="742950" lvl="1" indent="-285750">
              <a:spcBef>
                <a:spcPts val="300"/>
              </a:spcBef>
              <a:buClr>
                <a:srgbClr val="FFC000"/>
              </a:buClr>
              <a:buFont typeface="Arial" pitchFamily="34" charset="0"/>
              <a:buChar char="•"/>
            </a:pPr>
            <a:r>
              <a:rPr lang="en-US"/>
              <a:t>Is this really important to you?</a:t>
            </a:r>
          </a:p>
          <a:p>
            <a:pPr marL="285750" indent="-285750">
              <a:spcBef>
                <a:spcPts val="300"/>
              </a:spcBef>
              <a:buClr>
                <a:srgbClr val="FFC000"/>
              </a:buClr>
              <a:buFont typeface="Wingdings" pitchFamily="2" charset="2"/>
              <a:buChar char="§"/>
            </a:pPr>
            <a:endParaRPr lang="en-US"/>
          </a:p>
          <a:p>
            <a:pPr marL="285750" indent="-285750">
              <a:spcBef>
                <a:spcPts val="300"/>
              </a:spcBef>
              <a:buClr>
                <a:srgbClr val="FFC000"/>
              </a:buClr>
              <a:buFont typeface="Wingdings" pitchFamily="2" charset="2"/>
              <a:buChar char="§"/>
            </a:pPr>
            <a:r>
              <a:rPr lang="en-US"/>
              <a:t>Take time during the coaching session to get the work done</a:t>
            </a:r>
          </a:p>
          <a:p>
            <a:pPr marL="285750" indent="-285750">
              <a:spcBef>
                <a:spcPts val="300"/>
              </a:spcBef>
              <a:buClr>
                <a:srgbClr val="FFC000"/>
              </a:buClr>
              <a:buFont typeface="Wingdings" pitchFamily="2" charset="2"/>
              <a:buChar char="§"/>
            </a:pPr>
            <a:endParaRPr lang="en-US"/>
          </a:p>
          <a:p>
            <a:pPr marL="285750" indent="-285750">
              <a:spcBef>
                <a:spcPts val="300"/>
              </a:spcBef>
              <a:buClr>
                <a:srgbClr val="FFC000"/>
              </a:buClr>
              <a:buFont typeface="Wingdings" pitchFamily="2" charset="2"/>
              <a:buChar char="§"/>
            </a:pPr>
            <a:r>
              <a:rPr lang="en-US"/>
              <a:t>Go below the surface to explore limiting perceptions or other obstacles keeping them from taking their word</a:t>
            </a:r>
          </a:p>
        </p:txBody>
      </p:sp>
      <p:sp>
        <p:nvSpPr>
          <p:cNvPr id="6" name="Rectangle 5"/>
          <p:cNvSpPr/>
          <p:nvPr/>
        </p:nvSpPr>
        <p:spPr>
          <a:xfrm>
            <a:off x="6357879" y="6536377"/>
            <a:ext cx="2750625" cy="276999"/>
          </a:xfrm>
          <a:prstGeom prst="rect">
            <a:avLst/>
          </a:prstGeom>
        </p:spPr>
        <p:txBody>
          <a:bodyPr wrap="none">
            <a:spAutoFit/>
          </a:bodyPr>
          <a:lstStyle/>
          <a:p>
            <a:r>
              <a:rPr lang="x-none" sz="1200">
                <a:hlinkClick r:id="rId2"/>
              </a:rPr>
              <a:t>www.centerforexecutivecoaching.com</a:t>
            </a:r>
            <a:endParaRPr lang="x-none" sz="1200"/>
          </a:p>
        </p:txBody>
      </p:sp>
    </p:spTree>
    <p:extLst>
      <p:ext uri="{BB962C8B-B14F-4D97-AF65-F5344CB8AC3E}">
        <p14:creationId xmlns:p14="http://schemas.microsoft.com/office/powerpoint/2010/main" val="33011611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2276872"/>
            <a:ext cx="8028384" cy="792088"/>
          </a:xfrm>
          <a:prstGeom prst="rect">
            <a:avLst/>
          </a:prstGeom>
          <a:gradFill>
            <a:gsLst>
              <a:gs pos="28000">
                <a:srgbClr val="DAA600"/>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Rectangle 5"/>
          <p:cNvSpPr/>
          <p:nvPr/>
        </p:nvSpPr>
        <p:spPr>
          <a:xfrm>
            <a:off x="323528" y="1340768"/>
            <a:ext cx="5184576" cy="2585323"/>
          </a:xfrm>
          <a:prstGeom prst="rect">
            <a:avLst/>
          </a:prstGeom>
        </p:spPr>
        <p:txBody>
          <a:bodyPr wrap="square">
            <a:spAutoFit/>
          </a:bodyPr>
          <a:lstStyle/>
          <a:p>
            <a:r>
              <a:rPr lang="x-none" sz="5400" b="1" smtClean="0">
                <a:solidFill>
                  <a:schemeClr val="tx2"/>
                </a:solidFill>
              </a:rPr>
              <a:t>Why</a:t>
            </a:r>
          </a:p>
          <a:p>
            <a:r>
              <a:rPr lang="x-none" sz="5400" b="1" smtClean="0">
                <a:solidFill>
                  <a:schemeClr val="bg1"/>
                </a:solidFill>
                <a:latin typeface="Arial Rounded MT Bold" pitchFamily="34" charset="0"/>
              </a:rPr>
              <a:t>Coaching</a:t>
            </a:r>
          </a:p>
          <a:p>
            <a:r>
              <a:rPr lang="x-none" sz="5400" b="1" smtClean="0"/>
              <a:t>Matters</a:t>
            </a: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r="12387" b="10101"/>
          <a:stretch/>
        </p:blipFill>
        <p:spPr>
          <a:xfrm>
            <a:off x="4572000" y="692696"/>
            <a:ext cx="4572000" cy="6165304"/>
          </a:xfrm>
          <a:prstGeom prst="rect">
            <a:avLst/>
          </a:prstGeom>
        </p:spPr>
      </p:pic>
      <p:sp>
        <p:nvSpPr>
          <p:cNvPr id="5" name="Rectangle 4"/>
          <p:cNvSpPr/>
          <p:nvPr/>
        </p:nvSpPr>
        <p:spPr>
          <a:xfrm>
            <a:off x="6357879" y="6536377"/>
            <a:ext cx="2750625" cy="276999"/>
          </a:xfrm>
          <a:prstGeom prst="rect">
            <a:avLst/>
          </a:prstGeom>
          <a:solidFill>
            <a:schemeClr val="bg1">
              <a:alpha val="18000"/>
            </a:schemeClr>
          </a:solidFill>
        </p:spPr>
        <p:txBody>
          <a:bodyPr wrap="none">
            <a:spAutoFit/>
          </a:bodyPr>
          <a:lstStyle/>
          <a:p>
            <a:r>
              <a:rPr lang="x-none" sz="1200">
                <a:hlinkClick r:id="rId3"/>
              </a:rPr>
              <a:t>www.centerforexecutivecoaching.com</a:t>
            </a:r>
            <a:endParaRPr lang="x-none" sz="1200"/>
          </a:p>
        </p:txBody>
      </p:sp>
    </p:spTree>
    <p:extLst>
      <p:ext uri="{BB962C8B-B14F-4D97-AF65-F5344CB8AC3E}">
        <p14:creationId xmlns:p14="http://schemas.microsoft.com/office/powerpoint/2010/main" val="14715481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a:stretch>
            <a:fillRect/>
          </a:stretch>
        </p:blipFill>
        <p:spPr bwMode="auto">
          <a:xfrm>
            <a:off x="4572000" y="2924944"/>
            <a:ext cx="4536227" cy="2952328"/>
          </a:xfrm>
          <a:prstGeom prst="rect">
            <a:avLst/>
          </a:prstGeom>
          <a:noFill/>
          <a:ln>
            <a:noFill/>
          </a:ln>
        </p:spPr>
      </p:pic>
      <p:sp>
        <p:nvSpPr>
          <p:cNvPr id="5" name="Rectangle 4"/>
          <p:cNvSpPr/>
          <p:nvPr/>
        </p:nvSpPr>
        <p:spPr>
          <a:xfrm>
            <a:off x="-18826" y="636945"/>
            <a:ext cx="9162826" cy="1135871"/>
          </a:xfrm>
          <a:prstGeom prst="rect">
            <a:avLst/>
          </a:prstGeom>
          <a:gradFill>
            <a:gsLst>
              <a:gs pos="28000">
                <a:srgbClr val="DAA600"/>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 name="Rectangle 6"/>
          <p:cNvSpPr/>
          <p:nvPr/>
        </p:nvSpPr>
        <p:spPr>
          <a:xfrm>
            <a:off x="35496" y="560874"/>
            <a:ext cx="6336704" cy="1323439"/>
          </a:xfrm>
          <a:prstGeom prst="rect">
            <a:avLst/>
          </a:prstGeom>
        </p:spPr>
        <p:txBody>
          <a:bodyPr wrap="square">
            <a:spAutoFit/>
          </a:bodyPr>
          <a:lstStyle/>
          <a:p>
            <a:r>
              <a:rPr lang="en-US" sz="4000" b="1" dirty="0">
                <a:solidFill>
                  <a:schemeClr val="bg1"/>
                </a:solidFill>
                <a:latin typeface="Arial Rounded MT Bold" pitchFamily="34" charset="0"/>
                <a:cs typeface="Arial" charset="0"/>
                <a:sym typeface="Arial" charset="0"/>
              </a:rPr>
              <a:t>5</a:t>
            </a:r>
            <a:r>
              <a:rPr lang="en-US" sz="4000" b="1" dirty="0" smtClean="0">
                <a:solidFill>
                  <a:schemeClr val="bg1"/>
                </a:solidFill>
                <a:latin typeface="Arial Rounded MT Bold" pitchFamily="34" charset="0"/>
                <a:cs typeface="Arial" charset="0"/>
                <a:sym typeface="Arial" charset="0"/>
              </a:rPr>
              <a:t>. </a:t>
            </a:r>
            <a:r>
              <a:rPr lang="en-US" sz="4000" b="1" dirty="0">
                <a:solidFill>
                  <a:schemeClr val="bg1"/>
                </a:solidFill>
                <a:latin typeface="Arial Rounded MT Bold" pitchFamily="34" charset="0"/>
                <a:cs typeface="Arial" charset="0"/>
                <a:sym typeface="Arial" charset="0"/>
              </a:rPr>
              <a:t>Move the conversation </a:t>
            </a:r>
            <a:r>
              <a:rPr lang="en-US" sz="4000" b="1" dirty="0" smtClean="0">
                <a:solidFill>
                  <a:schemeClr val="bg1"/>
                </a:solidFill>
                <a:latin typeface="Arial Rounded MT Bold" pitchFamily="34" charset="0"/>
                <a:cs typeface="Arial" charset="0"/>
                <a:sym typeface="Arial" charset="0"/>
              </a:rPr>
              <a:t>  </a:t>
            </a:r>
          </a:p>
          <a:p>
            <a:r>
              <a:rPr lang="en-US" sz="4000" b="1" dirty="0">
                <a:solidFill>
                  <a:schemeClr val="bg1"/>
                </a:solidFill>
                <a:latin typeface="Arial Rounded MT Bold" pitchFamily="34" charset="0"/>
                <a:cs typeface="Arial" charset="0"/>
                <a:sym typeface="Arial" charset="0"/>
              </a:rPr>
              <a:t> </a:t>
            </a:r>
            <a:r>
              <a:rPr lang="en-US" sz="4000" b="1" dirty="0" smtClean="0">
                <a:solidFill>
                  <a:schemeClr val="bg1"/>
                </a:solidFill>
                <a:latin typeface="Arial Rounded MT Bold" pitchFamily="34" charset="0"/>
                <a:cs typeface="Arial" charset="0"/>
                <a:sym typeface="Arial" charset="0"/>
              </a:rPr>
              <a:t>    forward</a:t>
            </a:r>
            <a:endParaRPr lang="en-US" sz="4000" b="1" dirty="0">
              <a:solidFill>
                <a:schemeClr val="bg1"/>
              </a:solidFill>
              <a:latin typeface="Arial Rounded MT Bold" pitchFamily="34" charset="0"/>
              <a:cs typeface="Arial" charset="0"/>
              <a:sym typeface="Arial" charset="0"/>
            </a:endParaRPr>
          </a:p>
        </p:txBody>
      </p:sp>
      <p:sp>
        <p:nvSpPr>
          <p:cNvPr id="9" name="Rectangle 8"/>
          <p:cNvSpPr/>
          <p:nvPr/>
        </p:nvSpPr>
        <p:spPr>
          <a:xfrm>
            <a:off x="107504" y="1988840"/>
            <a:ext cx="5328592" cy="4431983"/>
          </a:xfrm>
          <a:prstGeom prst="rect">
            <a:avLst/>
          </a:prstGeom>
        </p:spPr>
        <p:txBody>
          <a:bodyPr wrap="square">
            <a:spAutoFit/>
          </a:bodyPr>
          <a:lstStyle/>
          <a:p>
            <a:pPr>
              <a:spcBef>
                <a:spcPts val="600"/>
              </a:spcBef>
              <a:buClr>
                <a:srgbClr val="FFC000"/>
              </a:buClr>
            </a:pPr>
            <a:r>
              <a:rPr lang="en-US" b="1"/>
              <a:t>Most people are stuck in apathy, resignation, cynicism, the status quo or complaint</a:t>
            </a:r>
          </a:p>
          <a:p>
            <a:pPr>
              <a:spcBef>
                <a:spcPts val="600"/>
              </a:spcBef>
              <a:buClr>
                <a:srgbClr val="FFC000"/>
              </a:buClr>
            </a:pPr>
            <a:endParaRPr lang="en-US" b="1">
              <a:solidFill>
                <a:schemeClr val="tx2"/>
              </a:solidFill>
            </a:endParaRPr>
          </a:p>
          <a:p>
            <a:pPr>
              <a:spcBef>
                <a:spcPts val="600"/>
              </a:spcBef>
              <a:buClr>
                <a:srgbClr val="FFC000"/>
              </a:buClr>
            </a:pPr>
            <a:r>
              <a:rPr lang="en-US" b="1">
                <a:solidFill>
                  <a:schemeClr val="tx2"/>
                </a:solidFill>
              </a:rPr>
              <a:t>The coach shifts people from there to any of the following</a:t>
            </a:r>
            <a:r>
              <a:rPr lang="en-US" b="1" smtClean="0">
                <a:solidFill>
                  <a:schemeClr val="tx2"/>
                </a:solidFill>
              </a:rPr>
              <a:t>:</a:t>
            </a:r>
            <a:endParaRPr lang="en-US" b="1">
              <a:solidFill>
                <a:schemeClr val="tx2"/>
              </a:solidFill>
            </a:endParaRPr>
          </a:p>
          <a:p>
            <a:pPr marL="285750" indent="-285750">
              <a:spcBef>
                <a:spcPts val="300"/>
              </a:spcBef>
              <a:buClr>
                <a:srgbClr val="FFC000"/>
              </a:buClr>
              <a:buFont typeface="Wingdings" pitchFamily="2" charset="2"/>
              <a:buChar char="§"/>
            </a:pPr>
            <a:r>
              <a:rPr lang="en-US"/>
              <a:t>Possibility/Vision</a:t>
            </a:r>
          </a:p>
          <a:p>
            <a:pPr marL="285750" indent="-285750">
              <a:spcBef>
                <a:spcPts val="300"/>
              </a:spcBef>
              <a:buClr>
                <a:srgbClr val="FFC000"/>
              </a:buClr>
              <a:buFont typeface="Wingdings" pitchFamily="2" charset="2"/>
              <a:buChar char="§"/>
            </a:pPr>
            <a:r>
              <a:rPr lang="en-US"/>
              <a:t>Opportunities/Ideas</a:t>
            </a:r>
          </a:p>
          <a:p>
            <a:pPr marL="285750" indent="-285750">
              <a:spcBef>
                <a:spcPts val="300"/>
              </a:spcBef>
              <a:buClr>
                <a:srgbClr val="FFC000"/>
              </a:buClr>
              <a:buFont typeface="Wingdings" pitchFamily="2" charset="2"/>
              <a:buChar char="§"/>
            </a:pPr>
            <a:r>
              <a:rPr lang="en-US"/>
              <a:t>Analyzing alternatives</a:t>
            </a:r>
          </a:p>
          <a:p>
            <a:pPr marL="285750" indent="-285750">
              <a:spcBef>
                <a:spcPts val="300"/>
              </a:spcBef>
              <a:buClr>
                <a:srgbClr val="FFC000"/>
              </a:buClr>
              <a:buFont typeface="Wingdings" pitchFamily="2" charset="2"/>
              <a:buChar char="§"/>
            </a:pPr>
            <a:r>
              <a:rPr lang="en-US"/>
              <a:t>Making a decision about which alternative </a:t>
            </a:r>
            <a:endParaRPr lang="en-US" smtClean="0"/>
          </a:p>
          <a:p>
            <a:pPr>
              <a:spcBef>
                <a:spcPts val="300"/>
              </a:spcBef>
              <a:buClr>
                <a:srgbClr val="FFC000"/>
              </a:buClr>
            </a:pPr>
            <a:r>
              <a:rPr lang="en-US"/>
              <a:t> </a:t>
            </a:r>
            <a:r>
              <a:rPr lang="en-US" smtClean="0"/>
              <a:t>    to </a:t>
            </a:r>
            <a:r>
              <a:rPr lang="en-US"/>
              <a:t>pursue</a:t>
            </a:r>
          </a:p>
          <a:p>
            <a:pPr marL="285750" indent="-285750">
              <a:spcBef>
                <a:spcPts val="300"/>
              </a:spcBef>
              <a:buClr>
                <a:srgbClr val="FFC000"/>
              </a:buClr>
              <a:buFont typeface="Wingdings" pitchFamily="2" charset="2"/>
              <a:buChar char="§"/>
            </a:pPr>
            <a:r>
              <a:rPr lang="en-US"/>
              <a:t>Setting goals and accountability</a:t>
            </a:r>
          </a:p>
          <a:p>
            <a:pPr marL="285750" indent="-285750">
              <a:spcBef>
                <a:spcPts val="300"/>
              </a:spcBef>
              <a:buClr>
                <a:srgbClr val="FFC000"/>
              </a:buClr>
              <a:buFont typeface="Wingdings" pitchFamily="2" charset="2"/>
              <a:buChar char="§"/>
            </a:pPr>
            <a:r>
              <a:rPr lang="en-US"/>
              <a:t>Taking action</a:t>
            </a:r>
          </a:p>
          <a:p>
            <a:pPr marL="285750" indent="-285750">
              <a:spcBef>
                <a:spcPts val="300"/>
              </a:spcBef>
              <a:buClr>
                <a:srgbClr val="FFC000"/>
              </a:buClr>
              <a:buFont typeface="Wingdings" pitchFamily="2" charset="2"/>
              <a:buChar char="§"/>
            </a:pPr>
            <a:r>
              <a:rPr lang="en-US"/>
              <a:t>Following up and adjusting</a:t>
            </a:r>
          </a:p>
          <a:p>
            <a:pPr marL="285750" indent="-285750">
              <a:spcBef>
                <a:spcPts val="300"/>
              </a:spcBef>
              <a:buClr>
                <a:srgbClr val="FFC000"/>
              </a:buClr>
              <a:buFont typeface="Wingdings" pitchFamily="2" charset="2"/>
              <a:buChar char="§"/>
            </a:pPr>
            <a:r>
              <a:rPr lang="en-US"/>
              <a:t>Getting closure and moving on</a:t>
            </a:r>
          </a:p>
        </p:txBody>
      </p:sp>
      <p:sp>
        <p:nvSpPr>
          <p:cNvPr id="8" name="Rectangle 7"/>
          <p:cNvSpPr/>
          <p:nvPr/>
        </p:nvSpPr>
        <p:spPr>
          <a:xfrm>
            <a:off x="6357879" y="6536377"/>
            <a:ext cx="2750625" cy="276999"/>
          </a:xfrm>
          <a:prstGeom prst="rect">
            <a:avLst/>
          </a:prstGeom>
        </p:spPr>
        <p:txBody>
          <a:bodyPr wrap="none">
            <a:spAutoFit/>
          </a:bodyPr>
          <a:lstStyle/>
          <a:p>
            <a:r>
              <a:rPr lang="x-none" sz="1200">
                <a:hlinkClick r:id="rId3"/>
              </a:rPr>
              <a:t>www.centerforexecutivecoaching.com</a:t>
            </a:r>
            <a:endParaRPr lang="x-none" sz="1200"/>
          </a:p>
        </p:txBody>
      </p:sp>
    </p:spTree>
    <p:extLst>
      <p:ext uri="{BB962C8B-B14F-4D97-AF65-F5344CB8AC3E}">
        <p14:creationId xmlns:p14="http://schemas.microsoft.com/office/powerpoint/2010/main" val="20945206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8504" y="2204864"/>
            <a:ext cx="3810000" cy="2979420"/>
          </a:xfrm>
          <a:prstGeom prst="rect">
            <a:avLst/>
          </a:prstGeom>
        </p:spPr>
      </p:pic>
      <p:sp>
        <p:nvSpPr>
          <p:cNvPr id="6" name="Rectangle 5"/>
          <p:cNvSpPr/>
          <p:nvPr/>
        </p:nvSpPr>
        <p:spPr>
          <a:xfrm>
            <a:off x="0" y="3387190"/>
            <a:ext cx="9108504" cy="473858"/>
          </a:xfrm>
          <a:prstGeom prst="rect">
            <a:avLst/>
          </a:prstGeom>
          <a:gradFill>
            <a:gsLst>
              <a:gs pos="28000">
                <a:srgbClr val="DAA600"/>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Rectangle 8"/>
          <p:cNvSpPr/>
          <p:nvPr/>
        </p:nvSpPr>
        <p:spPr>
          <a:xfrm>
            <a:off x="35496" y="2906941"/>
            <a:ext cx="8136904" cy="954107"/>
          </a:xfrm>
          <a:prstGeom prst="rect">
            <a:avLst/>
          </a:prstGeom>
        </p:spPr>
        <p:txBody>
          <a:bodyPr wrap="square">
            <a:spAutoFit/>
          </a:bodyPr>
          <a:lstStyle/>
          <a:p>
            <a:r>
              <a:rPr lang="en-US" sz="2800" b="1">
                <a:solidFill>
                  <a:schemeClr val="tx2"/>
                </a:solidFill>
              </a:rPr>
              <a:t>Situational Foundations:</a:t>
            </a:r>
          </a:p>
          <a:p>
            <a:r>
              <a:rPr lang="en-US" sz="2800" b="1">
                <a:solidFill>
                  <a:schemeClr val="bg1"/>
                </a:solidFill>
              </a:rPr>
              <a:t>Behavioral And Perceptual Coaching</a:t>
            </a:r>
          </a:p>
        </p:txBody>
      </p:sp>
      <p:sp>
        <p:nvSpPr>
          <p:cNvPr id="5" name="Rectangle 4"/>
          <p:cNvSpPr/>
          <p:nvPr/>
        </p:nvSpPr>
        <p:spPr>
          <a:xfrm>
            <a:off x="6357879" y="6536377"/>
            <a:ext cx="2750625" cy="276999"/>
          </a:xfrm>
          <a:prstGeom prst="rect">
            <a:avLst/>
          </a:prstGeom>
        </p:spPr>
        <p:txBody>
          <a:bodyPr wrap="none">
            <a:spAutoFit/>
          </a:bodyPr>
          <a:lstStyle/>
          <a:p>
            <a:r>
              <a:rPr lang="x-none" sz="1200">
                <a:hlinkClick r:id="rId3"/>
              </a:rPr>
              <a:t>www.centerforexecutivecoaching.com</a:t>
            </a:r>
            <a:endParaRPr lang="x-none" sz="1200"/>
          </a:p>
        </p:txBody>
      </p:sp>
    </p:spTree>
    <p:extLst>
      <p:ext uri="{BB962C8B-B14F-4D97-AF65-F5344CB8AC3E}">
        <p14:creationId xmlns:p14="http://schemas.microsoft.com/office/powerpoint/2010/main" val="10253112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8826" y="636945"/>
            <a:ext cx="9162826" cy="1135871"/>
          </a:xfrm>
          <a:prstGeom prst="rect">
            <a:avLst/>
          </a:prstGeom>
          <a:gradFill>
            <a:gsLst>
              <a:gs pos="28000">
                <a:srgbClr val="DAA600"/>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 name="Rectangle 6"/>
          <p:cNvSpPr/>
          <p:nvPr/>
        </p:nvSpPr>
        <p:spPr>
          <a:xfrm>
            <a:off x="35496" y="560874"/>
            <a:ext cx="6336704" cy="1323439"/>
          </a:xfrm>
          <a:prstGeom prst="rect">
            <a:avLst/>
          </a:prstGeom>
        </p:spPr>
        <p:txBody>
          <a:bodyPr wrap="square">
            <a:spAutoFit/>
          </a:bodyPr>
          <a:lstStyle/>
          <a:p>
            <a:r>
              <a:rPr lang="en-US" sz="4000" b="1">
                <a:solidFill>
                  <a:schemeClr val="bg1"/>
                </a:solidFill>
                <a:latin typeface="Arial Rounded MT Bold" pitchFamily="34" charset="0"/>
                <a:cs typeface="Arial" charset="0"/>
                <a:sym typeface="Arial" charset="0"/>
              </a:rPr>
              <a:t>Behavioral </a:t>
            </a:r>
            <a:endParaRPr lang="en-US" sz="4000" b="1" smtClean="0">
              <a:solidFill>
                <a:schemeClr val="bg1"/>
              </a:solidFill>
              <a:latin typeface="Arial Rounded MT Bold" pitchFamily="34" charset="0"/>
              <a:cs typeface="Arial" charset="0"/>
              <a:sym typeface="Arial" charset="0"/>
            </a:endParaRPr>
          </a:p>
          <a:p>
            <a:r>
              <a:rPr lang="en-US" sz="4000" b="1" smtClean="0">
                <a:solidFill>
                  <a:schemeClr val="bg1"/>
                </a:solidFill>
                <a:latin typeface="Arial Rounded MT Bold" pitchFamily="34" charset="0"/>
                <a:cs typeface="Arial" charset="0"/>
                <a:sym typeface="Arial" charset="0"/>
              </a:rPr>
              <a:t>Coaching</a:t>
            </a:r>
            <a:endParaRPr lang="en-US" sz="4000" b="1">
              <a:solidFill>
                <a:schemeClr val="bg1"/>
              </a:solidFill>
              <a:latin typeface="Arial Rounded MT Bold" pitchFamily="34" charset="0"/>
              <a:cs typeface="Arial" charset="0"/>
              <a:sym typeface="Arial" charset="0"/>
            </a:endParaRPr>
          </a:p>
        </p:txBody>
      </p:sp>
      <p:sp>
        <p:nvSpPr>
          <p:cNvPr id="8" name="Rectangle 7"/>
          <p:cNvSpPr/>
          <p:nvPr/>
        </p:nvSpPr>
        <p:spPr>
          <a:xfrm>
            <a:off x="107504" y="2132856"/>
            <a:ext cx="8280920" cy="3016210"/>
          </a:xfrm>
          <a:prstGeom prst="rect">
            <a:avLst/>
          </a:prstGeom>
        </p:spPr>
        <p:txBody>
          <a:bodyPr wrap="square">
            <a:spAutoFit/>
          </a:bodyPr>
          <a:lstStyle/>
          <a:p>
            <a:pPr>
              <a:spcBef>
                <a:spcPts val="300"/>
              </a:spcBef>
              <a:buClr>
                <a:srgbClr val="FFC000"/>
              </a:buClr>
            </a:pPr>
            <a:r>
              <a:rPr lang="en-US" dirty="0"/>
              <a:t>Can address a behavioral blind spot that is derailing the client’s career, or be an excellent way to pick one thing to be better while improving the culture</a:t>
            </a:r>
          </a:p>
          <a:p>
            <a:pPr>
              <a:spcBef>
                <a:spcPts val="300"/>
              </a:spcBef>
              <a:buClr>
                <a:srgbClr val="FFC000"/>
              </a:buClr>
            </a:pPr>
            <a:endParaRPr lang="en-US" dirty="0" smtClean="0"/>
          </a:p>
          <a:p>
            <a:pPr>
              <a:spcBef>
                <a:spcPts val="300"/>
              </a:spcBef>
              <a:buClr>
                <a:srgbClr val="FFC000"/>
              </a:buClr>
            </a:pPr>
            <a:r>
              <a:rPr lang="en-US" dirty="0" smtClean="0"/>
              <a:t>Choose </a:t>
            </a:r>
            <a:r>
              <a:rPr lang="en-US" dirty="0"/>
              <a:t>one behavior that is simple, relevant, and easy to measure (smiling, making eye contact, acknowledging employees, letting people finish their sentence without interrupting). </a:t>
            </a:r>
          </a:p>
          <a:p>
            <a:pPr>
              <a:spcBef>
                <a:spcPts val="300"/>
              </a:spcBef>
              <a:buClr>
                <a:srgbClr val="FFC000"/>
              </a:buClr>
            </a:pPr>
            <a:endParaRPr lang="en-US" dirty="0" smtClean="0"/>
          </a:p>
          <a:p>
            <a:pPr>
              <a:spcBef>
                <a:spcPts val="300"/>
              </a:spcBef>
              <a:buClr>
                <a:srgbClr val="FFC000"/>
              </a:buClr>
            </a:pPr>
            <a:r>
              <a:rPr lang="en-US" dirty="0" smtClean="0"/>
              <a:t>Build </a:t>
            </a:r>
            <a:r>
              <a:rPr lang="en-US" dirty="0"/>
              <a:t>a support structure to make the new behavior a habit, including: feedback, tracking progress, notes, affirmations, stress reduction tactics, pre-planning, AAA, and other tools from applied cognitive behavioral research</a:t>
            </a:r>
          </a:p>
        </p:txBody>
      </p:sp>
      <p:sp>
        <p:nvSpPr>
          <p:cNvPr id="6" name="Rectangle 5"/>
          <p:cNvSpPr/>
          <p:nvPr/>
        </p:nvSpPr>
        <p:spPr>
          <a:xfrm>
            <a:off x="6357879" y="6536377"/>
            <a:ext cx="2750625" cy="276999"/>
          </a:xfrm>
          <a:prstGeom prst="rect">
            <a:avLst/>
          </a:prstGeom>
        </p:spPr>
        <p:txBody>
          <a:bodyPr wrap="none">
            <a:spAutoFit/>
          </a:bodyPr>
          <a:lstStyle/>
          <a:p>
            <a:r>
              <a:rPr lang="x-none" sz="1200">
                <a:hlinkClick r:id="rId2"/>
              </a:rPr>
              <a:t>www.centerforexecutivecoaching.com</a:t>
            </a:r>
            <a:endParaRPr lang="x-none" sz="1200"/>
          </a:p>
        </p:txBody>
      </p:sp>
    </p:spTree>
    <p:extLst>
      <p:ext uri="{BB962C8B-B14F-4D97-AF65-F5344CB8AC3E}">
        <p14:creationId xmlns:p14="http://schemas.microsoft.com/office/powerpoint/2010/main" val="15794933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8826" y="636945"/>
            <a:ext cx="9162826" cy="1135871"/>
          </a:xfrm>
          <a:prstGeom prst="rect">
            <a:avLst/>
          </a:prstGeom>
          <a:gradFill>
            <a:gsLst>
              <a:gs pos="28000">
                <a:srgbClr val="DAA600"/>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530" r="4178"/>
          <a:stretch/>
        </p:blipFill>
        <p:spPr>
          <a:xfrm>
            <a:off x="5199796" y="2420888"/>
            <a:ext cx="3944203" cy="3240360"/>
          </a:xfrm>
          <a:prstGeom prst="rect">
            <a:avLst/>
          </a:prstGeom>
        </p:spPr>
      </p:pic>
      <p:sp>
        <p:nvSpPr>
          <p:cNvPr id="7" name="Rectangle 6"/>
          <p:cNvSpPr/>
          <p:nvPr/>
        </p:nvSpPr>
        <p:spPr>
          <a:xfrm>
            <a:off x="35496" y="560874"/>
            <a:ext cx="6336704" cy="1323439"/>
          </a:xfrm>
          <a:prstGeom prst="rect">
            <a:avLst/>
          </a:prstGeom>
        </p:spPr>
        <p:txBody>
          <a:bodyPr wrap="square">
            <a:spAutoFit/>
          </a:bodyPr>
          <a:lstStyle/>
          <a:p>
            <a:r>
              <a:rPr lang="en-US" sz="4000" b="1">
                <a:solidFill>
                  <a:schemeClr val="bg1"/>
                </a:solidFill>
                <a:latin typeface="Arial Rounded MT Bold" pitchFamily="34" charset="0"/>
                <a:cs typeface="Arial" charset="0"/>
                <a:sym typeface="Arial" charset="0"/>
              </a:rPr>
              <a:t>Perceptual </a:t>
            </a:r>
            <a:endParaRPr lang="en-US" sz="4000" b="1" smtClean="0">
              <a:solidFill>
                <a:schemeClr val="bg1"/>
              </a:solidFill>
              <a:latin typeface="Arial Rounded MT Bold" pitchFamily="34" charset="0"/>
              <a:cs typeface="Arial" charset="0"/>
              <a:sym typeface="Arial" charset="0"/>
            </a:endParaRPr>
          </a:p>
          <a:p>
            <a:r>
              <a:rPr lang="en-US" sz="4000" b="1" smtClean="0">
                <a:solidFill>
                  <a:schemeClr val="bg1"/>
                </a:solidFill>
                <a:latin typeface="Arial Rounded MT Bold" pitchFamily="34" charset="0"/>
                <a:cs typeface="Arial" charset="0"/>
                <a:sym typeface="Arial" charset="0"/>
              </a:rPr>
              <a:t>Coaching</a:t>
            </a:r>
            <a:endParaRPr lang="en-US" sz="4000" b="1">
              <a:solidFill>
                <a:schemeClr val="bg1"/>
              </a:solidFill>
              <a:latin typeface="Arial Rounded MT Bold" pitchFamily="34" charset="0"/>
              <a:cs typeface="Arial" charset="0"/>
              <a:sym typeface="Arial" charset="0"/>
            </a:endParaRPr>
          </a:p>
        </p:txBody>
      </p:sp>
      <p:sp>
        <p:nvSpPr>
          <p:cNvPr id="6" name="Rectangle 5"/>
          <p:cNvSpPr/>
          <p:nvPr/>
        </p:nvSpPr>
        <p:spPr>
          <a:xfrm>
            <a:off x="107504" y="2132856"/>
            <a:ext cx="5472608" cy="3662541"/>
          </a:xfrm>
          <a:prstGeom prst="rect">
            <a:avLst/>
          </a:prstGeom>
        </p:spPr>
        <p:txBody>
          <a:bodyPr wrap="square">
            <a:spAutoFit/>
          </a:bodyPr>
          <a:lstStyle/>
          <a:p>
            <a:pPr>
              <a:spcBef>
                <a:spcPts val="1200"/>
              </a:spcBef>
              <a:buClr>
                <a:srgbClr val="FFC000"/>
              </a:buClr>
            </a:pPr>
            <a:endParaRPr lang="en-US" b="1" dirty="0">
              <a:solidFill>
                <a:schemeClr val="tx2"/>
              </a:solidFill>
            </a:endParaRPr>
          </a:p>
          <a:p>
            <a:pPr marL="285750" indent="-285750">
              <a:spcBef>
                <a:spcPts val="1200"/>
              </a:spcBef>
              <a:buClr>
                <a:srgbClr val="FFC000"/>
              </a:buClr>
              <a:buFont typeface="Wingdings" pitchFamily="2" charset="2"/>
              <a:buChar char="§"/>
            </a:pPr>
            <a:r>
              <a:rPr lang="en-US" dirty="0"/>
              <a:t>Identify </a:t>
            </a:r>
            <a:r>
              <a:rPr lang="en-US" dirty="0" smtClean="0"/>
              <a:t>and reframe a </a:t>
            </a:r>
            <a:r>
              <a:rPr lang="en-US" dirty="0"/>
              <a:t>limiting </a:t>
            </a:r>
            <a:r>
              <a:rPr lang="en-US" dirty="0" smtClean="0"/>
              <a:t>belief, and the new perception and associated behaviors habitual</a:t>
            </a:r>
            <a:endParaRPr lang="en-US" dirty="0"/>
          </a:p>
          <a:p>
            <a:pPr marL="285750" indent="-285750">
              <a:spcBef>
                <a:spcPts val="1200"/>
              </a:spcBef>
              <a:buClr>
                <a:srgbClr val="FFC000"/>
              </a:buClr>
              <a:buFont typeface="Wingdings" pitchFamily="2" charset="2"/>
              <a:buChar char="§"/>
            </a:pPr>
            <a:r>
              <a:rPr lang="en-US" dirty="0" smtClean="0"/>
              <a:t>Examples:</a:t>
            </a:r>
          </a:p>
          <a:p>
            <a:pPr marL="742950" lvl="1" indent="-285750">
              <a:spcBef>
                <a:spcPts val="1200"/>
              </a:spcBef>
              <a:buClr>
                <a:srgbClr val="FFC000"/>
              </a:buClr>
              <a:buFont typeface="Wingdings" pitchFamily="2" charset="2"/>
              <a:buChar char="§"/>
            </a:pPr>
            <a:r>
              <a:rPr lang="en-US" dirty="0" smtClean="0"/>
              <a:t>I can’t trust my people</a:t>
            </a:r>
          </a:p>
          <a:p>
            <a:pPr marL="742950" lvl="1" indent="-285750">
              <a:spcBef>
                <a:spcPts val="1200"/>
              </a:spcBef>
              <a:buClr>
                <a:srgbClr val="FFC000"/>
              </a:buClr>
              <a:buFont typeface="Wingdings" pitchFamily="2" charset="2"/>
              <a:buChar char="§"/>
            </a:pPr>
            <a:r>
              <a:rPr lang="en-US" dirty="0" smtClean="0"/>
              <a:t>Conflict is bad</a:t>
            </a:r>
          </a:p>
          <a:p>
            <a:pPr marL="742950" lvl="1" indent="-285750">
              <a:spcBef>
                <a:spcPts val="1200"/>
              </a:spcBef>
              <a:buClr>
                <a:srgbClr val="FFC000"/>
              </a:buClr>
              <a:buFont typeface="Wingdings" pitchFamily="2" charset="2"/>
              <a:buChar char="§"/>
            </a:pPr>
            <a:r>
              <a:rPr lang="en-US" dirty="0" smtClean="0"/>
              <a:t>I need to be the hero</a:t>
            </a:r>
          </a:p>
          <a:p>
            <a:pPr marL="742950" lvl="1" indent="-285750">
              <a:spcBef>
                <a:spcPts val="1200"/>
              </a:spcBef>
              <a:buClr>
                <a:srgbClr val="FFC000"/>
              </a:buClr>
              <a:buFont typeface="Wingdings" pitchFamily="2" charset="2"/>
              <a:buChar char="§"/>
            </a:pPr>
            <a:r>
              <a:rPr lang="en-US" dirty="0" smtClean="0"/>
              <a:t>Everything needs to be perfect</a:t>
            </a:r>
          </a:p>
          <a:p>
            <a:pPr marL="742950" lvl="1" indent="-285750">
              <a:spcBef>
                <a:spcPts val="1200"/>
              </a:spcBef>
              <a:buClr>
                <a:srgbClr val="FFC000"/>
              </a:buClr>
              <a:buFont typeface="Wingdings" pitchFamily="2" charset="2"/>
              <a:buChar char="§"/>
            </a:pPr>
            <a:r>
              <a:rPr lang="en-US" dirty="0" smtClean="0"/>
              <a:t>I would rather be “X” than successful</a:t>
            </a:r>
            <a:endParaRPr lang="en-US" dirty="0"/>
          </a:p>
        </p:txBody>
      </p:sp>
      <p:sp>
        <p:nvSpPr>
          <p:cNvPr id="8" name="Rectangle 7"/>
          <p:cNvSpPr/>
          <p:nvPr/>
        </p:nvSpPr>
        <p:spPr>
          <a:xfrm>
            <a:off x="6357879" y="6536377"/>
            <a:ext cx="2750625" cy="276999"/>
          </a:xfrm>
          <a:prstGeom prst="rect">
            <a:avLst/>
          </a:prstGeom>
        </p:spPr>
        <p:txBody>
          <a:bodyPr wrap="none">
            <a:spAutoFit/>
          </a:bodyPr>
          <a:lstStyle/>
          <a:p>
            <a:r>
              <a:rPr lang="x-none" sz="1200">
                <a:hlinkClick r:id="rId3"/>
              </a:rPr>
              <a:t>www.centerforexecutivecoaching.com</a:t>
            </a:r>
            <a:endParaRPr lang="x-none" sz="1200"/>
          </a:p>
        </p:txBody>
      </p:sp>
    </p:spTree>
    <p:extLst>
      <p:ext uri="{BB962C8B-B14F-4D97-AF65-F5344CB8AC3E}">
        <p14:creationId xmlns:p14="http://schemas.microsoft.com/office/powerpoint/2010/main" val="30627275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8826" y="636945"/>
            <a:ext cx="9162826" cy="1135871"/>
          </a:xfrm>
          <a:prstGeom prst="rect">
            <a:avLst/>
          </a:prstGeom>
          <a:gradFill>
            <a:gsLst>
              <a:gs pos="28000">
                <a:srgbClr val="DAA600"/>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2202"/>
          <a:stretch/>
        </p:blipFill>
        <p:spPr>
          <a:xfrm>
            <a:off x="-18826" y="1825347"/>
            <a:ext cx="5435798" cy="4676775"/>
          </a:xfrm>
          <a:prstGeom prst="rect">
            <a:avLst/>
          </a:prstGeom>
        </p:spPr>
      </p:pic>
      <p:sp>
        <p:nvSpPr>
          <p:cNvPr id="7" name="Rectangle 6"/>
          <p:cNvSpPr/>
          <p:nvPr/>
        </p:nvSpPr>
        <p:spPr>
          <a:xfrm>
            <a:off x="35496" y="560874"/>
            <a:ext cx="6336704" cy="1323439"/>
          </a:xfrm>
          <a:prstGeom prst="rect">
            <a:avLst/>
          </a:prstGeom>
        </p:spPr>
        <p:txBody>
          <a:bodyPr wrap="square">
            <a:spAutoFit/>
          </a:bodyPr>
          <a:lstStyle/>
          <a:p>
            <a:r>
              <a:rPr lang="en-US" sz="4000" b="1">
                <a:solidFill>
                  <a:schemeClr val="bg1"/>
                </a:solidFill>
                <a:latin typeface="Arial Rounded MT Bold" pitchFamily="34" charset="0"/>
                <a:cs typeface="Arial" charset="0"/>
                <a:sym typeface="Arial" charset="0"/>
              </a:rPr>
              <a:t>Situational Coaching Frameworks</a:t>
            </a:r>
          </a:p>
        </p:txBody>
      </p:sp>
      <p:sp>
        <p:nvSpPr>
          <p:cNvPr id="6" name="Rectangle 5"/>
          <p:cNvSpPr/>
          <p:nvPr/>
        </p:nvSpPr>
        <p:spPr>
          <a:xfrm>
            <a:off x="4932040" y="1772816"/>
            <a:ext cx="4464496" cy="4801314"/>
          </a:xfrm>
          <a:prstGeom prst="rect">
            <a:avLst/>
          </a:prstGeom>
        </p:spPr>
        <p:txBody>
          <a:bodyPr wrap="square">
            <a:spAutoFit/>
          </a:bodyPr>
          <a:lstStyle/>
          <a:p>
            <a:pPr marL="285750" indent="-285750">
              <a:buClr>
                <a:srgbClr val="FFC000"/>
              </a:buClr>
              <a:buFont typeface="Wingdings" pitchFamily="2" charset="2"/>
              <a:buChar char="§"/>
            </a:pPr>
            <a:r>
              <a:rPr lang="en-US" smtClean="0"/>
              <a:t>Personal </a:t>
            </a:r>
            <a:r>
              <a:rPr lang="en-US"/>
              <a:t>domains</a:t>
            </a:r>
          </a:p>
          <a:p>
            <a:pPr marL="285750" indent="-285750">
              <a:buClr>
                <a:srgbClr val="FFC000"/>
              </a:buClr>
              <a:buFont typeface="Wingdings" pitchFamily="2" charset="2"/>
              <a:buChar char="§"/>
            </a:pPr>
            <a:r>
              <a:rPr lang="en-US"/>
              <a:t>Strategic planning</a:t>
            </a:r>
          </a:p>
          <a:p>
            <a:pPr marL="285750" indent="-285750">
              <a:buClr>
                <a:srgbClr val="FFC000"/>
              </a:buClr>
              <a:buFont typeface="Wingdings" pitchFamily="2" charset="2"/>
              <a:buChar char="§"/>
            </a:pPr>
            <a:r>
              <a:rPr lang="en-US"/>
              <a:t>Executive dashboard</a:t>
            </a:r>
          </a:p>
          <a:p>
            <a:pPr marL="285750" indent="-285750">
              <a:buClr>
                <a:srgbClr val="FFC000"/>
              </a:buClr>
              <a:buFont typeface="Wingdings" pitchFamily="2" charset="2"/>
              <a:buChar char="§"/>
            </a:pPr>
            <a:r>
              <a:rPr lang="en-US"/>
              <a:t>Engage and mobilize employees</a:t>
            </a:r>
          </a:p>
          <a:p>
            <a:pPr marL="285750" indent="-285750">
              <a:buClr>
                <a:srgbClr val="FFC000"/>
              </a:buClr>
              <a:buFont typeface="Wingdings" pitchFamily="2" charset="2"/>
              <a:buChar char="§"/>
            </a:pPr>
            <a:r>
              <a:rPr lang="en-US"/>
              <a:t>Manage time</a:t>
            </a:r>
          </a:p>
          <a:p>
            <a:pPr marL="285750" indent="-285750">
              <a:buClr>
                <a:srgbClr val="FFC000"/>
              </a:buClr>
              <a:buFont typeface="Wingdings" pitchFamily="2" charset="2"/>
              <a:buChar char="§"/>
            </a:pPr>
            <a:r>
              <a:rPr lang="en-US"/>
              <a:t>Conflict resolution</a:t>
            </a:r>
          </a:p>
          <a:p>
            <a:pPr marL="285750" indent="-285750">
              <a:buClr>
                <a:srgbClr val="FFC000"/>
              </a:buClr>
              <a:buFont typeface="Wingdings" pitchFamily="2" charset="2"/>
              <a:buChar char="§"/>
            </a:pPr>
            <a:r>
              <a:rPr lang="en-US"/>
              <a:t>Communicate simply and powerfully</a:t>
            </a:r>
          </a:p>
          <a:p>
            <a:pPr marL="285750" indent="-285750">
              <a:buClr>
                <a:srgbClr val="FFC000"/>
              </a:buClr>
              <a:buFont typeface="Wingdings" pitchFamily="2" charset="2"/>
              <a:buChar char="§"/>
            </a:pPr>
            <a:r>
              <a:rPr lang="en-US"/>
              <a:t>Power base strategy</a:t>
            </a:r>
          </a:p>
          <a:p>
            <a:pPr marL="285750" indent="-285750">
              <a:buClr>
                <a:srgbClr val="FFC000"/>
              </a:buClr>
              <a:buFont typeface="Wingdings" pitchFamily="2" charset="2"/>
              <a:buChar char="§"/>
            </a:pPr>
            <a:r>
              <a:rPr lang="en-US"/>
              <a:t>Change management</a:t>
            </a:r>
          </a:p>
          <a:p>
            <a:pPr marL="285750" indent="-285750">
              <a:buClr>
                <a:srgbClr val="FFC000"/>
              </a:buClr>
              <a:buFont typeface="Wingdings" pitchFamily="2" charset="2"/>
              <a:buChar char="§"/>
            </a:pPr>
            <a:r>
              <a:rPr lang="en-US"/>
              <a:t>Influence skills/politics of idea acceptance</a:t>
            </a:r>
          </a:p>
          <a:p>
            <a:pPr marL="285750" indent="-285750">
              <a:buClr>
                <a:srgbClr val="FFC000"/>
              </a:buClr>
              <a:buFont typeface="Wingdings" pitchFamily="2" charset="2"/>
              <a:buChar char="§"/>
            </a:pPr>
            <a:r>
              <a:rPr lang="en-US"/>
              <a:t>Create a high-performance culture</a:t>
            </a:r>
          </a:p>
          <a:p>
            <a:pPr marL="285750" indent="-285750">
              <a:buClr>
                <a:srgbClr val="FFC000"/>
              </a:buClr>
              <a:buFont typeface="Wingdings" pitchFamily="2" charset="2"/>
              <a:buChar char="§"/>
            </a:pPr>
            <a:r>
              <a:rPr lang="en-US"/>
              <a:t>Success planning</a:t>
            </a:r>
          </a:p>
          <a:p>
            <a:pPr marL="285750" indent="-285750">
              <a:buClr>
                <a:srgbClr val="FFC000"/>
              </a:buClr>
              <a:buFont typeface="Wingdings" pitchFamily="2" charset="2"/>
              <a:buChar char="§"/>
            </a:pPr>
            <a:r>
              <a:rPr lang="en-US"/>
              <a:t>Thinking comprehensively and systematically about issues</a:t>
            </a:r>
          </a:p>
          <a:p>
            <a:pPr marL="285750" indent="-285750">
              <a:buClr>
                <a:srgbClr val="FFC000"/>
              </a:buClr>
              <a:buFont typeface="Wingdings" pitchFamily="2" charset="2"/>
              <a:buChar char="§"/>
            </a:pPr>
            <a:r>
              <a:rPr lang="en-US"/>
              <a:t>Performance improvement</a:t>
            </a:r>
          </a:p>
          <a:p>
            <a:pPr marL="285750" indent="-285750">
              <a:buClr>
                <a:srgbClr val="FFC000"/>
              </a:buClr>
              <a:buFont typeface="Wingdings" pitchFamily="2" charset="2"/>
              <a:buChar char="§"/>
            </a:pPr>
            <a:r>
              <a:rPr lang="en-US"/>
              <a:t>Career transition/First 90 days</a:t>
            </a:r>
          </a:p>
        </p:txBody>
      </p:sp>
      <p:sp>
        <p:nvSpPr>
          <p:cNvPr id="8" name="Rectangle 7"/>
          <p:cNvSpPr/>
          <p:nvPr/>
        </p:nvSpPr>
        <p:spPr>
          <a:xfrm>
            <a:off x="6357879" y="6536377"/>
            <a:ext cx="2750625" cy="276999"/>
          </a:xfrm>
          <a:prstGeom prst="rect">
            <a:avLst/>
          </a:prstGeom>
        </p:spPr>
        <p:txBody>
          <a:bodyPr wrap="none">
            <a:spAutoFit/>
          </a:bodyPr>
          <a:lstStyle/>
          <a:p>
            <a:r>
              <a:rPr lang="x-none" sz="1200">
                <a:hlinkClick r:id="rId3"/>
              </a:rPr>
              <a:t>www.centerforexecutivecoaching.com</a:t>
            </a:r>
            <a:endParaRPr lang="x-none" sz="1200"/>
          </a:p>
        </p:txBody>
      </p:sp>
    </p:spTree>
    <p:extLst>
      <p:ext uri="{BB962C8B-B14F-4D97-AF65-F5344CB8AC3E}">
        <p14:creationId xmlns:p14="http://schemas.microsoft.com/office/powerpoint/2010/main" val="17411613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4000" y="632956"/>
            <a:ext cx="6667500" cy="5486400"/>
          </a:xfrm>
          <a:prstGeom prst="rect">
            <a:avLst/>
          </a:prstGeom>
        </p:spPr>
      </p:pic>
      <p:sp>
        <p:nvSpPr>
          <p:cNvPr id="6" name="Rectangle 5"/>
          <p:cNvSpPr/>
          <p:nvPr/>
        </p:nvSpPr>
        <p:spPr>
          <a:xfrm>
            <a:off x="0" y="2708920"/>
            <a:ext cx="4788024" cy="1078959"/>
          </a:xfrm>
          <a:prstGeom prst="rect">
            <a:avLst/>
          </a:prstGeom>
          <a:gradFill>
            <a:gsLst>
              <a:gs pos="28000">
                <a:srgbClr val="DAA600"/>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Rectangle 8"/>
          <p:cNvSpPr/>
          <p:nvPr/>
        </p:nvSpPr>
        <p:spPr>
          <a:xfrm>
            <a:off x="35496" y="2636912"/>
            <a:ext cx="8136904" cy="1200329"/>
          </a:xfrm>
          <a:prstGeom prst="rect">
            <a:avLst/>
          </a:prstGeom>
        </p:spPr>
        <p:txBody>
          <a:bodyPr wrap="square">
            <a:spAutoFit/>
          </a:bodyPr>
          <a:lstStyle/>
          <a:p>
            <a:r>
              <a:rPr lang="en-US" sz="3600" b="1">
                <a:solidFill>
                  <a:schemeClr val="bg1"/>
                </a:solidFill>
              </a:rPr>
              <a:t>Business </a:t>
            </a:r>
            <a:endParaRPr lang="en-US" sz="3600" b="1" smtClean="0">
              <a:solidFill>
                <a:schemeClr val="bg1"/>
              </a:solidFill>
            </a:endParaRPr>
          </a:p>
          <a:p>
            <a:r>
              <a:rPr lang="en-US" sz="3600" b="1" smtClean="0">
                <a:solidFill>
                  <a:schemeClr val="bg1"/>
                </a:solidFill>
              </a:rPr>
              <a:t>Models</a:t>
            </a:r>
            <a:endParaRPr lang="en-US" sz="3600" b="1">
              <a:solidFill>
                <a:schemeClr val="bg1"/>
              </a:solidFill>
            </a:endParaRPr>
          </a:p>
        </p:txBody>
      </p:sp>
      <p:sp>
        <p:nvSpPr>
          <p:cNvPr id="5" name="Rectangle 4"/>
          <p:cNvSpPr/>
          <p:nvPr/>
        </p:nvSpPr>
        <p:spPr>
          <a:xfrm>
            <a:off x="6357879" y="6536377"/>
            <a:ext cx="2750625" cy="276999"/>
          </a:xfrm>
          <a:prstGeom prst="rect">
            <a:avLst/>
          </a:prstGeom>
        </p:spPr>
        <p:txBody>
          <a:bodyPr wrap="none">
            <a:spAutoFit/>
          </a:bodyPr>
          <a:lstStyle/>
          <a:p>
            <a:r>
              <a:rPr lang="x-none" sz="1200">
                <a:hlinkClick r:id="rId3"/>
              </a:rPr>
              <a:t>www.centerforexecutivecoaching.com</a:t>
            </a:r>
            <a:endParaRPr lang="x-none" sz="1200"/>
          </a:p>
        </p:txBody>
      </p:sp>
    </p:spTree>
    <p:extLst>
      <p:ext uri="{BB962C8B-B14F-4D97-AF65-F5344CB8AC3E}">
        <p14:creationId xmlns:p14="http://schemas.microsoft.com/office/powerpoint/2010/main" val="31376532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8826" y="636945"/>
            <a:ext cx="9162826" cy="1135871"/>
          </a:xfrm>
          <a:prstGeom prst="rect">
            <a:avLst/>
          </a:prstGeom>
          <a:gradFill>
            <a:gsLst>
              <a:gs pos="28000">
                <a:srgbClr val="DAA600"/>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 name="Rectangle 6"/>
          <p:cNvSpPr/>
          <p:nvPr/>
        </p:nvSpPr>
        <p:spPr>
          <a:xfrm>
            <a:off x="35496" y="560874"/>
            <a:ext cx="6336704" cy="1323439"/>
          </a:xfrm>
          <a:prstGeom prst="rect">
            <a:avLst/>
          </a:prstGeom>
        </p:spPr>
        <p:txBody>
          <a:bodyPr wrap="square">
            <a:spAutoFit/>
          </a:bodyPr>
          <a:lstStyle/>
          <a:p>
            <a:r>
              <a:rPr lang="en-US" sz="4000" b="1">
                <a:solidFill>
                  <a:schemeClr val="bg1"/>
                </a:solidFill>
                <a:latin typeface="Arial Rounded MT Bold" pitchFamily="34" charset="0"/>
                <a:cs typeface="Arial" charset="0"/>
                <a:sym typeface="Arial" charset="0"/>
              </a:rPr>
              <a:t>Time For Dollars </a:t>
            </a:r>
            <a:endParaRPr lang="en-US" sz="4000" b="1" smtClean="0">
              <a:solidFill>
                <a:schemeClr val="bg1"/>
              </a:solidFill>
              <a:latin typeface="Arial Rounded MT Bold" pitchFamily="34" charset="0"/>
              <a:cs typeface="Arial" charset="0"/>
              <a:sym typeface="Arial" charset="0"/>
            </a:endParaRPr>
          </a:p>
          <a:p>
            <a:r>
              <a:rPr lang="en-US" sz="4000" b="1" smtClean="0">
                <a:solidFill>
                  <a:schemeClr val="bg1"/>
                </a:solidFill>
                <a:latin typeface="Arial Rounded MT Bold" pitchFamily="34" charset="0"/>
                <a:cs typeface="Arial" charset="0"/>
                <a:sym typeface="Arial" charset="0"/>
              </a:rPr>
              <a:t>To </a:t>
            </a:r>
            <a:r>
              <a:rPr lang="en-US" sz="4000" b="1">
                <a:solidFill>
                  <a:schemeClr val="bg1"/>
                </a:solidFill>
                <a:latin typeface="Arial Rounded MT Bold" pitchFamily="34" charset="0"/>
                <a:cs typeface="Arial" charset="0"/>
                <a:sym typeface="Arial" charset="0"/>
              </a:rPr>
              <a:t>Firm Builder</a:t>
            </a:r>
          </a:p>
        </p:txBody>
      </p:sp>
      <p:sp>
        <p:nvSpPr>
          <p:cNvPr id="6" name="Rectangle 5"/>
          <p:cNvSpPr/>
          <p:nvPr/>
        </p:nvSpPr>
        <p:spPr>
          <a:xfrm>
            <a:off x="107504" y="2060848"/>
            <a:ext cx="5472608" cy="4247317"/>
          </a:xfrm>
          <a:prstGeom prst="rect">
            <a:avLst/>
          </a:prstGeom>
        </p:spPr>
        <p:txBody>
          <a:bodyPr wrap="square">
            <a:spAutoFit/>
          </a:bodyPr>
          <a:lstStyle/>
          <a:p>
            <a:pPr marL="285750" indent="-285750">
              <a:buClr>
                <a:srgbClr val="FFC000"/>
              </a:buClr>
              <a:buFont typeface="Wingdings" pitchFamily="2" charset="2"/>
              <a:buChar char="§"/>
            </a:pPr>
            <a:r>
              <a:rPr lang="en-US"/>
              <a:t>1-2 Days: Marketing</a:t>
            </a:r>
          </a:p>
          <a:p>
            <a:pPr marL="285750" indent="-285750">
              <a:buClr>
                <a:srgbClr val="FFC000"/>
              </a:buClr>
              <a:buFont typeface="Wingdings" pitchFamily="2" charset="2"/>
              <a:buChar char="§"/>
            </a:pPr>
            <a:endParaRPr lang="en-US"/>
          </a:p>
          <a:p>
            <a:pPr marL="285750" indent="-285750">
              <a:buClr>
                <a:srgbClr val="FFC000"/>
              </a:buClr>
              <a:buFont typeface="Wingdings" pitchFamily="2" charset="2"/>
              <a:buChar char="§"/>
            </a:pPr>
            <a:r>
              <a:rPr lang="en-US"/>
              <a:t>1 Day: Writing/Product Development</a:t>
            </a:r>
          </a:p>
          <a:p>
            <a:pPr marL="285750" indent="-285750">
              <a:buClr>
                <a:srgbClr val="FFC000"/>
              </a:buClr>
              <a:buFont typeface="Wingdings" pitchFamily="2" charset="2"/>
              <a:buChar char="§"/>
            </a:pPr>
            <a:endParaRPr lang="en-US"/>
          </a:p>
          <a:p>
            <a:pPr marL="285750" indent="-285750">
              <a:buClr>
                <a:srgbClr val="FFC000"/>
              </a:buClr>
              <a:buFont typeface="Wingdings" pitchFamily="2" charset="2"/>
              <a:buChar char="§"/>
            </a:pPr>
            <a:r>
              <a:rPr lang="en-US"/>
              <a:t>2-3 Days: Coaching</a:t>
            </a:r>
          </a:p>
          <a:p>
            <a:pPr marL="742950" lvl="1" indent="-285750">
              <a:buClr>
                <a:srgbClr val="FFC000"/>
              </a:buClr>
              <a:buFont typeface="Arial" pitchFamily="34" charset="0"/>
              <a:buChar char="•"/>
            </a:pPr>
            <a:r>
              <a:rPr lang="en-US"/>
              <a:t>2 Days = 12 client sessions</a:t>
            </a:r>
          </a:p>
          <a:p>
            <a:pPr marL="742950" lvl="1" indent="-285750">
              <a:buClr>
                <a:srgbClr val="FFC000"/>
              </a:buClr>
              <a:buFont typeface="Wingdings" pitchFamily="2" charset="2"/>
              <a:buChar char="ü"/>
            </a:pPr>
            <a:r>
              <a:rPr lang="en-US"/>
              <a:t>12 clients X $X per month (priced by engagement)</a:t>
            </a:r>
          </a:p>
          <a:p>
            <a:pPr marL="285750" indent="-285750">
              <a:buClr>
                <a:srgbClr val="FFC000"/>
              </a:buClr>
              <a:buFont typeface="Wingdings" pitchFamily="2" charset="2"/>
              <a:buChar char="§"/>
            </a:pPr>
            <a:r>
              <a:rPr lang="en-US"/>
              <a:t>3 Days = 18 client sessions</a:t>
            </a:r>
          </a:p>
          <a:p>
            <a:pPr marL="285750" indent="-285750">
              <a:buClr>
                <a:srgbClr val="FFC000"/>
              </a:buClr>
              <a:buFont typeface="Wingdings" pitchFamily="2" charset="2"/>
              <a:buChar char="§"/>
            </a:pPr>
            <a:endParaRPr lang="en-US"/>
          </a:p>
          <a:p>
            <a:pPr marL="285750" indent="-285750">
              <a:buClr>
                <a:srgbClr val="FFC000"/>
              </a:buClr>
              <a:buFont typeface="Wingdings" pitchFamily="2" charset="2"/>
              <a:buChar char="§"/>
            </a:pPr>
            <a:r>
              <a:rPr lang="en-US"/>
              <a:t>More than 3 Days: Add a coach, and then another, and another. Take 33% as a marketing fee. Many coaches can’t market, and will happily work 4-5 days per week for you. Create passive income. Build leverage...</a:t>
            </a:r>
          </a:p>
        </p:txBody>
      </p:sp>
      <p:pic>
        <p:nvPicPr>
          <p:cNvPr id="2050" name="Picture 2" descr="C:\Users\Mike\Desktop\James add 1\savings-ic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128" y="2636912"/>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357879" y="6536377"/>
            <a:ext cx="2750625" cy="276999"/>
          </a:xfrm>
          <a:prstGeom prst="rect">
            <a:avLst/>
          </a:prstGeom>
        </p:spPr>
        <p:txBody>
          <a:bodyPr wrap="none">
            <a:spAutoFit/>
          </a:bodyPr>
          <a:lstStyle/>
          <a:p>
            <a:r>
              <a:rPr lang="x-none" sz="1200">
                <a:hlinkClick r:id="rId3"/>
              </a:rPr>
              <a:t>www.centerforexecutivecoaching.com</a:t>
            </a:r>
            <a:endParaRPr lang="x-none" sz="1200"/>
          </a:p>
        </p:txBody>
      </p:sp>
    </p:spTree>
    <p:extLst>
      <p:ext uri="{BB962C8B-B14F-4D97-AF65-F5344CB8AC3E}">
        <p14:creationId xmlns:p14="http://schemas.microsoft.com/office/powerpoint/2010/main" val="41581758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8826" y="636945"/>
            <a:ext cx="9162826" cy="1135871"/>
          </a:xfrm>
          <a:prstGeom prst="rect">
            <a:avLst/>
          </a:prstGeom>
          <a:gradFill>
            <a:gsLst>
              <a:gs pos="28000">
                <a:srgbClr val="DAA600"/>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 name="Rectangle 6"/>
          <p:cNvSpPr/>
          <p:nvPr/>
        </p:nvSpPr>
        <p:spPr>
          <a:xfrm>
            <a:off x="35496" y="560874"/>
            <a:ext cx="6336704" cy="1323439"/>
          </a:xfrm>
          <a:prstGeom prst="rect">
            <a:avLst/>
          </a:prstGeom>
        </p:spPr>
        <p:txBody>
          <a:bodyPr wrap="square">
            <a:spAutoFit/>
          </a:bodyPr>
          <a:lstStyle/>
          <a:p>
            <a:r>
              <a:rPr lang="en-US" sz="4000" b="1">
                <a:solidFill>
                  <a:schemeClr val="bg1"/>
                </a:solidFill>
                <a:latin typeface="Arial Rounded MT Bold" pitchFamily="34" charset="0"/>
                <a:cs typeface="Arial" charset="0"/>
                <a:sym typeface="Arial" charset="0"/>
              </a:rPr>
              <a:t>Leverage through people and/or products</a:t>
            </a:r>
          </a:p>
        </p:txBody>
      </p:sp>
      <p:pic>
        <p:nvPicPr>
          <p:cNvPr id="8" name="Picture 2" descr="C:\Users\m.wysocki\AppData\Local\Temp\5_point_pyramid_1600_clr.png"/>
          <p:cNvPicPr>
            <a:picLocks noChangeAspect="1" noChangeArrowheads="1"/>
          </p:cNvPicPr>
          <p:nvPr/>
        </p:nvPicPr>
        <p:blipFill>
          <a:blip r:embed="rId2" cstate="print"/>
          <a:srcRect/>
          <a:stretch>
            <a:fillRect/>
          </a:stretch>
        </p:blipFill>
        <p:spPr bwMode="auto">
          <a:xfrm>
            <a:off x="2340906" y="1628800"/>
            <a:ext cx="4572000" cy="4572000"/>
          </a:xfrm>
          <a:prstGeom prst="rect">
            <a:avLst/>
          </a:prstGeom>
          <a:noFill/>
          <a:ln w="9525">
            <a:noFill/>
            <a:miter lim="800000"/>
            <a:headEnd/>
            <a:tailEnd/>
          </a:ln>
        </p:spPr>
      </p:pic>
      <p:sp>
        <p:nvSpPr>
          <p:cNvPr id="9" name="TextBox 22"/>
          <p:cNvSpPr txBox="1">
            <a:spLocks noChangeArrowheads="1"/>
          </p:cNvSpPr>
          <p:nvPr/>
        </p:nvSpPr>
        <p:spPr bwMode="auto">
          <a:xfrm>
            <a:off x="3841092" y="4809359"/>
            <a:ext cx="1167072" cy="369150"/>
          </a:xfrm>
          <a:prstGeom prst="rect">
            <a:avLst/>
          </a:prstGeom>
          <a:noFill/>
          <a:ln w="9525">
            <a:noFill/>
            <a:miter lim="800000"/>
            <a:headEnd/>
            <a:tailEnd/>
          </a:ln>
        </p:spPr>
        <p:txBody>
          <a:bodyPr wrap="none" lIns="91260" tIns="45630" rIns="91260" bIns="45630">
            <a:spAutoFit/>
          </a:bodyPr>
          <a:lstStyle/>
          <a:p>
            <a:pPr>
              <a:defRPr/>
            </a:pP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34" charset="0"/>
                <a:ea typeface="+mn-ea"/>
                <a:cs typeface="Arial" charset="0"/>
              </a:rPr>
              <a:t>Program 1</a:t>
            </a:r>
          </a:p>
        </p:txBody>
      </p:sp>
      <p:sp>
        <p:nvSpPr>
          <p:cNvPr id="10" name="TextBox 23"/>
          <p:cNvSpPr txBox="1">
            <a:spLocks noChangeArrowheads="1"/>
          </p:cNvSpPr>
          <p:nvPr/>
        </p:nvSpPr>
        <p:spPr bwMode="auto">
          <a:xfrm>
            <a:off x="3850624" y="3964160"/>
            <a:ext cx="1167072" cy="369150"/>
          </a:xfrm>
          <a:prstGeom prst="rect">
            <a:avLst/>
          </a:prstGeom>
          <a:noFill/>
          <a:ln w="9525">
            <a:noFill/>
            <a:miter lim="800000"/>
            <a:headEnd/>
            <a:tailEnd/>
          </a:ln>
        </p:spPr>
        <p:txBody>
          <a:bodyPr wrap="none" lIns="91260" tIns="45630" rIns="91260" bIns="45630">
            <a:spAutoFit/>
          </a:bodyPr>
          <a:lstStyle/>
          <a:p>
            <a:pPr>
              <a:defRPr/>
            </a:pP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34" charset="0"/>
                <a:ea typeface="+mn-ea"/>
                <a:cs typeface="Arial" charset="0"/>
              </a:rPr>
              <a:t>Program 2</a:t>
            </a:r>
          </a:p>
        </p:txBody>
      </p:sp>
      <p:sp>
        <p:nvSpPr>
          <p:cNvPr id="11" name="TextBox 24"/>
          <p:cNvSpPr txBox="1">
            <a:spLocks noChangeArrowheads="1"/>
          </p:cNvSpPr>
          <p:nvPr/>
        </p:nvSpPr>
        <p:spPr bwMode="auto">
          <a:xfrm>
            <a:off x="3856973" y="3249782"/>
            <a:ext cx="1167072" cy="369150"/>
          </a:xfrm>
          <a:prstGeom prst="rect">
            <a:avLst/>
          </a:prstGeom>
          <a:noFill/>
          <a:ln w="9525">
            <a:noFill/>
            <a:miter lim="800000"/>
            <a:headEnd/>
            <a:tailEnd/>
          </a:ln>
        </p:spPr>
        <p:txBody>
          <a:bodyPr wrap="none" lIns="91260" tIns="45630" rIns="91260" bIns="45630">
            <a:spAutoFit/>
          </a:bodyPr>
          <a:lstStyle/>
          <a:p>
            <a:pPr>
              <a:defRPr/>
            </a:pP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34" charset="0"/>
                <a:ea typeface="+mn-ea"/>
                <a:cs typeface="Arial" charset="0"/>
              </a:rPr>
              <a:t>Program 3</a:t>
            </a:r>
          </a:p>
        </p:txBody>
      </p:sp>
      <p:sp>
        <p:nvSpPr>
          <p:cNvPr id="12" name="TextBox 25"/>
          <p:cNvSpPr txBox="1">
            <a:spLocks noChangeArrowheads="1"/>
          </p:cNvSpPr>
          <p:nvPr/>
        </p:nvSpPr>
        <p:spPr bwMode="auto">
          <a:xfrm>
            <a:off x="3866497" y="2606839"/>
            <a:ext cx="1167072" cy="369150"/>
          </a:xfrm>
          <a:prstGeom prst="rect">
            <a:avLst/>
          </a:prstGeom>
          <a:noFill/>
          <a:ln w="9525">
            <a:noFill/>
            <a:miter lim="800000"/>
            <a:headEnd/>
            <a:tailEnd/>
          </a:ln>
        </p:spPr>
        <p:txBody>
          <a:bodyPr wrap="none" lIns="91260" tIns="45630" rIns="91260" bIns="45630">
            <a:spAutoFit/>
          </a:bodyPr>
          <a:lstStyle/>
          <a:p>
            <a:pPr>
              <a:defRPr/>
            </a:pP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34" charset="0"/>
                <a:ea typeface="+mn-ea"/>
                <a:cs typeface="Arial" charset="0"/>
              </a:rPr>
              <a:t>Program 4</a:t>
            </a:r>
          </a:p>
        </p:txBody>
      </p:sp>
      <p:sp>
        <p:nvSpPr>
          <p:cNvPr id="13" name="TextBox 26"/>
          <p:cNvSpPr txBox="1">
            <a:spLocks noChangeArrowheads="1"/>
          </p:cNvSpPr>
          <p:nvPr/>
        </p:nvSpPr>
        <p:spPr bwMode="auto">
          <a:xfrm>
            <a:off x="3850624" y="2124245"/>
            <a:ext cx="1167072" cy="369150"/>
          </a:xfrm>
          <a:prstGeom prst="rect">
            <a:avLst/>
          </a:prstGeom>
          <a:noFill/>
          <a:ln w="9525">
            <a:noFill/>
            <a:miter lim="800000"/>
            <a:headEnd/>
            <a:tailEnd/>
          </a:ln>
        </p:spPr>
        <p:txBody>
          <a:bodyPr wrap="none" lIns="91260" tIns="45630" rIns="91260" bIns="45630">
            <a:spAutoFit/>
          </a:bodyPr>
          <a:lstStyle/>
          <a:p>
            <a:pPr>
              <a:defRPr/>
            </a:pP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34" charset="0"/>
                <a:ea typeface="+mn-ea"/>
                <a:cs typeface="Arial" charset="0"/>
              </a:rPr>
              <a:t>Program 5</a:t>
            </a:r>
          </a:p>
        </p:txBody>
      </p:sp>
      <p:cxnSp>
        <p:nvCxnSpPr>
          <p:cNvPr id="14" name="Straight Arrow Connector 13"/>
          <p:cNvCxnSpPr/>
          <p:nvPr/>
        </p:nvCxnSpPr>
        <p:spPr>
          <a:xfrm rot="5400000" flipH="1" flipV="1">
            <a:off x="732769" y="3802218"/>
            <a:ext cx="3644900"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5" name="TextBox 8"/>
          <p:cNvSpPr txBox="1">
            <a:spLocks noChangeArrowheads="1"/>
          </p:cNvSpPr>
          <p:nvPr/>
        </p:nvSpPr>
        <p:spPr bwMode="auto">
          <a:xfrm>
            <a:off x="1018519" y="2409991"/>
            <a:ext cx="1501775" cy="369150"/>
          </a:xfrm>
          <a:prstGeom prst="rect">
            <a:avLst/>
          </a:prstGeom>
          <a:noFill/>
          <a:ln w="9525">
            <a:noFill/>
            <a:miter lim="800000"/>
            <a:headEnd/>
            <a:tailEnd/>
          </a:ln>
        </p:spPr>
        <p:txBody>
          <a:bodyPr lIns="91260" tIns="45630" rIns="91260" bIns="45630">
            <a:spAutoFit/>
          </a:bodyPr>
          <a:lstStyle/>
          <a:p>
            <a:pPr algn="ctr">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34" charset="0"/>
                <a:ea typeface="+mn-ea"/>
                <a:cs typeface="Arial" charset="0"/>
              </a:rPr>
              <a:t>Price</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34" charset="0"/>
              <a:ea typeface="+mn-ea"/>
              <a:cs typeface="Arial" charset="0"/>
            </a:endParaRPr>
          </a:p>
        </p:txBody>
      </p:sp>
      <p:sp>
        <p:nvSpPr>
          <p:cNvPr id="16" name="TextBox 9"/>
          <p:cNvSpPr txBox="1">
            <a:spLocks noChangeArrowheads="1"/>
          </p:cNvSpPr>
          <p:nvPr/>
        </p:nvSpPr>
        <p:spPr bwMode="auto">
          <a:xfrm>
            <a:off x="1788546" y="5951203"/>
            <a:ext cx="5519758" cy="646149"/>
          </a:xfrm>
          <a:prstGeom prst="rect">
            <a:avLst/>
          </a:prstGeom>
          <a:noFill/>
          <a:ln w="9525">
            <a:noFill/>
            <a:miter lim="800000"/>
            <a:headEnd/>
            <a:tailEnd/>
          </a:ln>
        </p:spPr>
        <p:txBody>
          <a:bodyPr wrap="square" lIns="91260" tIns="45630" rIns="91260" bIns="45630">
            <a:spAutoFit/>
          </a:bodyPr>
          <a:lstStyle/>
          <a:p>
            <a:pPr algn="ctr">
              <a:defRPr/>
            </a:pP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34" charset="0"/>
                <a:ea typeface="+mn-ea"/>
                <a:cs typeface="Arial" charset="0"/>
              </a:rPr>
              <a:t>Goal: Offer programs and services for </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34" charset="0"/>
                <a:ea typeface="+mn-ea"/>
                <a:cs typeface="Arial" charset="0"/>
              </a:rPr>
              <a:t>clients at </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34" charset="0"/>
                <a:ea typeface="+mn-ea"/>
                <a:cs typeface="Arial" charset="0"/>
              </a:rPr>
              <a:t>every price point. Maximize leverage and passive income.</a:t>
            </a:r>
          </a:p>
        </p:txBody>
      </p:sp>
      <p:cxnSp>
        <p:nvCxnSpPr>
          <p:cNvPr id="17" name="Straight Arrow Connector 16"/>
          <p:cNvCxnSpPr/>
          <p:nvPr/>
        </p:nvCxnSpPr>
        <p:spPr>
          <a:xfrm>
            <a:off x="2582206" y="5640542"/>
            <a:ext cx="4635500" cy="1"/>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8" name="TextBox 8"/>
          <p:cNvSpPr txBox="1">
            <a:spLocks noChangeArrowheads="1"/>
          </p:cNvSpPr>
          <p:nvPr/>
        </p:nvSpPr>
        <p:spPr bwMode="auto">
          <a:xfrm>
            <a:off x="3810931" y="5636518"/>
            <a:ext cx="1501775" cy="369150"/>
          </a:xfrm>
          <a:prstGeom prst="rect">
            <a:avLst/>
          </a:prstGeom>
          <a:noFill/>
          <a:ln w="9525">
            <a:noFill/>
            <a:miter lim="800000"/>
            <a:headEnd/>
            <a:tailEnd/>
          </a:ln>
        </p:spPr>
        <p:txBody>
          <a:bodyPr lIns="91260" tIns="45630" rIns="91260" bIns="45630">
            <a:spAutoFit/>
          </a:bodyPr>
          <a:lstStyle/>
          <a:p>
            <a:pPr algn="ctr">
              <a:defRPr/>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34" charset="0"/>
                <a:ea typeface="+mn-ea"/>
                <a:cs typeface="Arial" charset="0"/>
              </a:rPr>
              <a:t>Market Size</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34" charset="0"/>
              <a:ea typeface="+mn-ea"/>
              <a:cs typeface="Arial" charset="0"/>
            </a:endParaRPr>
          </a:p>
        </p:txBody>
      </p:sp>
      <p:sp>
        <p:nvSpPr>
          <p:cNvPr id="19" name="Rectangle 18"/>
          <p:cNvSpPr/>
          <p:nvPr/>
        </p:nvSpPr>
        <p:spPr>
          <a:xfrm>
            <a:off x="6357879" y="6536377"/>
            <a:ext cx="2750625" cy="276999"/>
          </a:xfrm>
          <a:prstGeom prst="rect">
            <a:avLst/>
          </a:prstGeom>
        </p:spPr>
        <p:txBody>
          <a:bodyPr wrap="none">
            <a:spAutoFit/>
          </a:bodyPr>
          <a:lstStyle/>
          <a:p>
            <a:r>
              <a:rPr lang="x-none" sz="1200">
                <a:hlinkClick r:id="rId3"/>
              </a:rPr>
              <a:t>www.centerforexecutivecoaching.com</a:t>
            </a:r>
            <a:endParaRPr lang="x-none" sz="1200"/>
          </a:p>
        </p:txBody>
      </p:sp>
    </p:spTree>
    <p:extLst>
      <p:ext uri="{BB962C8B-B14F-4D97-AF65-F5344CB8AC3E}">
        <p14:creationId xmlns:p14="http://schemas.microsoft.com/office/powerpoint/2010/main" val="11840469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826" y="636945"/>
            <a:ext cx="9162826" cy="559807"/>
          </a:xfrm>
          <a:prstGeom prst="rect">
            <a:avLst/>
          </a:prstGeom>
          <a:gradFill>
            <a:gsLst>
              <a:gs pos="28000">
                <a:srgbClr val="DAA600"/>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 name="Rectangle 6"/>
          <p:cNvSpPr/>
          <p:nvPr/>
        </p:nvSpPr>
        <p:spPr>
          <a:xfrm>
            <a:off x="35496" y="560874"/>
            <a:ext cx="6336704" cy="707886"/>
          </a:xfrm>
          <a:prstGeom prst="rect">
            <a:avLst/>
          </a:prstGeom>
        </p:spPr>
        <p:txBody>
          <a:bodyPr wrap="square">
            <a:spAutoFit/>
          </a:bodyPr>
          <a:lstStyle/>
          <a:p>
            <a:r>
              <a:rPr lang="en-US" sz="4000" b="1">
                <a:solidFill>
                  <a:schemeClr val="bg1"/>
                </a:solidFill>
                <a:latin typeface="Arial Rounded MT Bold" pitchFamily="34" charset="0"/>
                <a:cs typeface="Arial" charset="0"/>
                <a:sym typeface="Arial" charset="0"/>
              </a:rPr>
              <a:t>Example</a:t>
            </a:r>
            <a:endParaRPr lang="en-US" sz="4000" b="1">
              <a:solidFill>
                <a:schemeClr val="tx2"/>
              </a:solidFill>
              <a:latin typeface="Arial Rounded MT Bold" pitchFamily="34" charset="0"/>
              <a:cs typeface="Arial" charset="0"/>
              <a:sym typeface="Arial" charset="0"/>
            </a:endParaRPr>
          </a:p>
        </p:txBody>
      </p:sp>
      <p:pic>
        <p:nvPicPr>
          <p:cNvPr id="8" name="Picture 2" descr="http://elevateyourleaders.com/wp-content/themes/smartgroup/images/logo.png"/>
          <p:cNvPicPr>
            <a:picLocks noChangeAspect="1" noChangeArrowheads="1"/>
          </p:cNvPicPr>
          <p:nvPr/>
        </p:nvPicPr>
        <p:blipFill>
          <a:blip r:embed="rId2" cstate="print"/>
          <a:srcRect/>
          <a:stretch>
            <a:fillRect/>
          </a:stretch>
        </p:blipFill>
        <p:spPr bwMode="auto">
          <a:xfrm>
            <a:off x="100135" y="2057400"/>
            <a:ext cx="3219450" cy="876300"/>
          </a:xfrm>
          <a:prstGeom prst="rect">
            <a:avLst/>
          </a:prstGeom>
          <a:noFill/>
        </p:spPr>
      </p:pic>
      <p:pic>
        <p:nvPicPr>
          <p:cNvPr id="9" name="Picture 8" descr="CEC Certification Logo ACTP.jpg"/>
          <p:cNvPicPr>
            <a:picLocks noChangeAspect="1"/>
          </p:cNvPicPr>
          <p:nvPr/>
        </p:nvPicPr>
        <p:blipFill>
          <a:blip r:embed="rId3" cstate="print"/>
          <a:stretch>
            <a:fillRect/>
          </a:stretch>
        </p:blipFill>
        <p:spPr>
          <a:xfrm>
            <a:off x="3626671" y="1981200"/>
            <a:ext cx="1073272" cy="1167384"/>
          </a:xfrm>
          <a:prstGeom prst="rect">
            <a:avLst/>
          </a:prstGeom>
        </p:spPr>
      </p:pic>
      <p:pic>
        <p:nvPicPr>
          <p:cNvPr id="10" name="Picture 9" descr="GM for Coaches Cover.jpg"/>
          <p:cNvPicPr>
            <a:picLocks noChangeAspect="1"/>
          </p:cNvPicPr>
          <p:nvPr/>
        </p:nvPicPr>
        <p:blipFill>
          <a:blip r:embed="rId4" cstate="print"/>
          <a:stretch>
            <a:fillRect/>
          </a:stretch>
        </p:blipFill>
        <p:spPr>
          <a:xfrm>
            <a:off x="176335" y="4495800"/>
            <a:ext cx="662464" cy="990600"/>
          </a:xfrm>
          <a:prstGeom prst="rect">
            <a:avLst/>
          </a:prstGeom>
        </p:spPr>
      </p:pic>
      <p:pic>
        <p:nvPicPr>
          <p:cNvPr id="11" name="Picture 4" descr="http://www.healthcareperformanceinstitute.com/wp-content/uploads/2013/03/display_cd.jpg"/>
          <p:cNvPicPr>
            <a:picLocks noChangeAspect="1" noChangeArrowheads="1"/>
          </p:cNvPicPr>
          <p:nvPr/>
        </p:nvPicPr>
        <p:blipFill>
          <a:blip r:embed="rId5" cstate="print"/>
          <a:srcRect/>
          <a:stretch>
            <a:fillRect/>
          </a:stretch>
        </p:blipFill>
        <p:spPr bwMode="auto">
          <a:xfrm>
            <a:off x="1700335" y="2971800"/>
            <a:ext cx="1685925" cy="1714500"/>
          </a:xfrm>
          <a:prstGeom prst="rect">
            <a:avLst/>
          </a:prstGeom>
          <a:noFill/>
        </p:spPr>
      </p:pic>
      <p:pic>
        <p:nvPicPr>
          <p:cNvPr id="12" name="Picture 11" descr="STI Slingshot Certified Logo.jpg"/>
          <p:cNvPicPr>
            <a:picLocks noChangeAspect="1"/>
          </p:cNvPicPr>
          <p:nvPr/>
        </p:nvPicPr>
        <p:blipFill>
          <a:blip r:embed="rId6" cstate="print"/>
          <a:stretch>
            <a:fillRect/>
          </a:stretch>
        </p:blipFill>
        <p:spPr>
          <a:xfrm>
            <a:off x="3597152" y="4267200"/>
            <a:ext cx="1227383" cy="609600"/>
          </a:xfrm>
          <a:prstGeom prst="rect">
            <a:avLst/>
          </a:prstGeom>
        </p:spPr>
      </p:pic>
      <p:pic>
        <p:nvPicPr>
          <p:cNvPr id="13" name="Picture 12" descr="IBG Certification Logo Business Coach.jpg"/>
          <p:cNvPicPr>
            <a:picLocks noChangeAspect="1"/>
          </p:cNvPicPr>
          <p:nvPr/>
        </p:nvPicPr>
        <p:blipFill>
          <a:blip r:embed="rId7" cstate="print"/>
          <a:stretch>
            <a:fillRect/>
          </a:stretch>
        </p:blipFill>
        <p:spPr>
          <a:xfrm>
            <a:off x="3529135" y="3276600"/>
            <a:ext cx="1371600" cy="691661"/>
          </a:xfrm>
          <a:prstGeom prst="rect">
            <a:avLst/>
          </a:prstGeom>
        </p:spPr>
      </p:pic>
      <p:pic>
        <p:nvPicPr>
          <p:cNvPr id="14" name="Picture 13" descr="GM Cover Front 2.jpg"/>
          <p:cNvPicPr>
            <a:picLocks noChangeAspect="1"/>
          </p:cNvPicPr>
          <p:nvPr/>
        </p:nvPicPr>
        <p:blipFill>
          <a:blip r:embed="rId8" cstate="print"/>
          <a:stretch>
            <a:fillRect/>
          </a:stretch>
        </p:blipFill>
        <p:spPr>
          <a:xfrm>
            <a:off x="557335" y="4876800"/>
            <a:ext cx="610035" cy="914400"/>
          </a:xfrm>
          <a:prstGeom prst="rect">
            <a:avLst/>
          </a:prstGeom>
        </p:spPr>
      </p:pic>
      <p:pic>
        <p:nvPicPr>
          <p:cNvPr id="15" name="Picture 14" descr="GM Job Escape Cover.jpg"/>
          <p:cNvPicPr>
            <a:picLocks noChangeAspect="1"/>
          </p:cNvPicPr>
          <p:nvPr/>
        </p:nvPicPr>
        <p:blipFill>
          <a:blip r:embed="rId9" cstate="print"/>
          <a:stretch>
            <a:fillRect/>
          </a:stretch>
        </p:blipFill>
        <p:spPr>
          <a:xfrm>
            <a:off x="862135" y="5257800"/>
            <a:ext cx="608648" cy="914400"/>
          </a:xfrm>
          <a:prstGeom prst="rect">
            <a:avLst/>
          </a:prstGeom>
        </p:spPr>
      </p:pic>
      <p:pic>
        <p:nvPicPr>
          <p:cNvPr id="16" name="Picture 15" descr="iig elegant leadership image.jpg"/>
          <p:cNvPicPr>
            <a:picLocks noChangeAspect="1"/>
          </p:cNvPicPr>
          <p:nvPr/>
        </p:nvPicPr>
        <p:blipFill>
          <a:blip r:embed="rId10" cstate="print"/>
          <a:stretch>
            <a:fillRect/>
          </a:stretch>
        </p:blipFill>
        <p:spPr>
          <a:xfrm>
            <a:off x="481135" y="2971800"/>
            <a:ext cx="800441" cy="1271587"/>
          </a:xfrm>
          <a:prstGeom prst="rect">
            <a:avLst/>
          </a:prstGeom>
        </p:spPr>
      </p:pic>
      <p:pic>
        <p:nvPicPr>
          <p:cNvPr id="17" name="Picture 16" descr="CCC Certification Logo.jpg"/>
          <p:cNvPicPr>
            <a:picLocks noChangeAspect="1"/>
          </p:cNvPicPr>
          <p:nvPr/>
        </p:nvPicPr>
        <p:blipFill>
          <a:blip r:embed="rId11" cstate="print"/>
          <a:stretch>
            <a:fillRect/>
          </a:stretch>
        </p:blipFill>
        <p:spPr>
          <a:xfrm>
            <a:off x="3681535" y="4986216"/>
            <a:ext cx="1143000" cy="576384"/>
          </a:xfrm>
          <a:prstGeom prst="rect">
            <a:avLst/>
          </a:prstGeom>
        </p:spPr>
      </p:pic>
      <p:sp>
        <p:nvSpPr>
          <p:cNvPr id="18" name="TextBox 17"/>
          <p:cNvSpPr txBox="1"/>
          <p:nvPr/>
        </p:nvSpPr>
        <p:spPr>
          <a:xfrm>
            <a:off x="2024023" y="5562600"/>
            <a:ext cx="3181512" cy="1200329"/>
          </a:xfrm>
          <a:prstGeom prst="rect">
            <a:avLst/>
          </a:prstGeom>
          <a:noFill/>
        </p:spPr>
        <p:txBody>
          <a:bodyPr wrap="none" rtlCol="0">
            <a:spAutoFit/>
          </a:bodyPr>
          <a:lstStyle/>
          <a:p>
            <a:r>
              <a:rPr lang="en-US" dirty="0" smtClean="0"/>
              <a:t>Alliances:</a:t>
            </a:r>
          </a:p>
          <a:p>
            <a:r>
              <a:rPr lang="en-US" dirty="0" smtClean="0"/>
              <a:t>Franchise Success Institute</a:t>
            </a:r>
          </a:p>
          <a:p>
            <a:r>
              <a:rPr lang="en-US" dirty="0" smtClean="0"/>
              <a:t>Physician Transition Institute</a:t>
            </a:r>
          </a:p>
          <a:p>
            <a:r>
              <a:rPr lang="en-US" dirty="0" smtClean="0"/>
              <a:t>Institute for Technology Leaders</a:t>
            </a:r>
          </a:p>
        </p:txBody>
      </p:sp>
      <p:cxnSp>
        <p:nvCxnSpPr>
          <p:cNvPr id="19" name="Straight Connector 18"/>
          <p:cNvCxnSpPr/>
          <p:nvPr/>
        </p:nvCxnSpPr>
        <p:spPr>
          <a:xfrm>
            <a:off x="5580112" y="1600200"/>
            <a:ext cx="0" cy="4876800"/>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95536" y="1403484"/>
            <a:ext cx="4587538" cy="369332"/>
          </a:xfrm>
          <a:prstGeom prst="rect">
            <a:avLst/>
          </a:prstGeom>
          <a:noFill/>
        </p:spPr>
        <p:txBody>
          <a:bodyPr wrap="none" rtlCol="0">
            <a:spAutoFit/>
          </a:bodyPr>
          <a:lstStyle/>
          <a:p>
            <a:r>
              <a:rPr lang="en-US" b="1">
                <a:solidFill>
                  <a:schemeClr val="tx2"/>
                </a:solidFill>
              </a:rPr>
              <a:t>Leverage Through Products And People</a:t>
            </a:r>
            <a:endParaRPr lang="en-US" b="1" dirty="0">
              <a:solidFill>
                <a:schemeClr val="tx2"/>
              </a:solidFill>
            </a:endParaRPr>
          </a:p>
        </p:txBody>
      </p:sp>
      <p:sp>
        <p:nvSpPr>
          <p:cNvPr id="21" name="TextBox 20"/>
          <p:cNvSpPr txBox="1"/>
          <p:nvPr/>
        </p:nvSpPr>
        <p:spPr>
          <a:xfrm>
            <a:off x="6125921" y="1268760"/>
            <a:ext cx="2155398" cy="646331"/>
          </a:xfrm>
          <a:prstGeom prst="rect">
            <a:avLst/>
          </a:prstGeom>
          <a:noFill/>
        </p:spPr>
        <p:txBody>
          <a:bodyPr wrap="none" rtlCol="0">
            <a:spAutoFit/>
          </a:bodyPr>
          <a:lstStyle/>
          <a:p>
            <a:pPr algn="ctr"/>
            <a:r>
              <a:rPr lang="en-US" b="1" dirty="0">
                <a:solidFill>
                  <a:schemeClr val="tx2"/>
                </a:solidFill>
              </a:rPr>
              <a:t>Solo Solutions </a:t>
            </a:r>
          </a:p>
          <a:p>
            <a:pPr algn="ctr"/>
            <a:r>
              <a:rPr lang="en-US" b="1" smtClean="0">
                <a:solidFill>
                  <a:schemeClr val="tx2"/>
                </a:solidFill>
              </a:rPr>
              <a:t>(Time </a:t>
            </a:r>
            <a:r>
              <a:rPr lang="en-US" b="1" dirty="0">
                <a:solidFill>
                  <a:schemeClr val="tx2"/>
                </a:solidFill>
              </a:rPr>
              <a:t>For Dollars)</a:t>
            </a:r>
          </a:p>
        </p:txBody>
      </p:sp>
      <p:sp>
        <p:nvSpPr>
          <p:cNvPr id="22" name="TextBox 21"/>
          <p:cNvSpPr txBox="1"/>
          <p:nvPr/>
        </p:nvSpPr>
        <p:spPr>
          <a:xfrm>
            <a:off x="5758106" y="2001029"/>
            <a:ext cx="3638430" cy="4524315"/>
          </a:xfrm>
          <a:prstGeom prst="rect">
            <a:avLst/>
          </a:prstGeom>
          <a:noFill/>
        </p:spPr>
        <p:txBody>
          <a:bodyPr wrap="square" rtlCol="0">
            <a:spAutoFit/>
          </a:bodyPr>
          <a:lstStyle/>
          <a:p>
            <a:r>
              <a:rPr lang="en-US" dirty="0" smtClean="0"/>
              <a:t>Emerging Growth/Entrepreneurs</a:t>
            </a:r>
          </a:p>
          <a:p>
            <a:r>
              <a:rPr lang="en-US" dirty="0" smtClean="0"/>
              <a:t>Professional Services Firms</a:t>
            </a:r>
          </a:p>
          <a:p>
            <a:r>
              <a:rPr lang="en-US" dirty="0" smtClean="0"/>
              <a:t>Non-Profits/Board Retreats</a:t>
            </a:r>
          </a:p>
          <a:p>
            <a:r>
              <a:rPr lang="en-US" dirty="0" smtClean="0"/>
              <a:t>Healthcare</a:t>
            </a:r>
          </a:p>
          <a:p>
            <a:r>
              <a:rPr lang="en-US" dirty="0" smtClean="0"/>
              <a:t>Universities</a:t>
            </a:r>
          </a:p>
          <a:p>
            <a:endParaRPr lang="en-US" dirty="0" smtClean="0"/>
          </a:p>
          <a:p>
            <a:r>
              <a:rPr lang="en-US" dirty="0" smtClean="0"/>
              <a:t>One-on-one coaching</a:t>
            </a:r>
          </a:p>
          <a:p>
            <a:r>
              <a:rPr lang="en-US" dirty="0" smtClean="0"/>
              <a:t>Group coaching</a:t>
            </a:r>
          </a:p>
          <a:p>
            <a:r>
              <a:rPr lang="en-US" dirty="0" smtClean="0"/>
              <a:t>Leadership training</a:t>
            </a:r>
          </a:p>
          <a:p>
            <a:r>
              <a:rPr lang="en-US" dirty="0" smtClean="0"/>
              <a:t>Strategic retreats</a:t>
            </a:r>
          </a:p>
          <a:p>
            <a:r>
              <a:rPr lang="en-US" dirty="0" smtClean="0"/>
              <a:t>Public speaking gigs</a:t>
            </a:r>
          </a:p>
          <a:p>
            <a:endParaRPr lang="en-US" dirty="0" smtClean="0"/>
          </a:p>
          <a:p>
            <a:r>
              <a:rPr lang="en-US" dirty="0" smtClean="0"/>
              <a:t>Never by the hour; Always by</a:t>
            </a:r>
          </a:p>
          <a:p>
            <a:r>
              <a:rPr lang="en-US" dirty="0" smtClean="0"/>
              <a:t>value &amp; always priced as engagement for a solution</a:t>
            </a:r>
          </a:p>
          <a:p>
            <a:endParaRPr lang="en-US" dirty="0"/>
          </a:p>
        </p:txBody>
      </p:sp>
      <p:pic>
        <p:nvPicPr>
          <p:cNvPr id="23" name="Picture 22" descr="CEC MCCT Logo.jpg"/>
          <p:cNvPicPr>
            <a:picLocks noChangeAspect="1"/>
          </p:cNvPicPr>
          <p:nvPr/>
        </p:nvPicPr>
        <p:blipFill>
          <a:blip r:embed="rId12" cstate="print"/>
          <a:stretch>
            <a:fillRect/>
          </a:stretch>
        </p:blipFill>
        <p:spPr>
          <a:xfrm>
            <a:off x="1841111" y="4724400"/>
            <a:ext cx="1611824" cy="812800"/>
          </a:xfrm>
          <a:prstGeom prst="rect">
            <a:avLst/>
          </a:prstGeom>
        </p:spPr>
      </p:pic>
      <p:sp>
        <p:nvSpPr>
          <p:cNvPr id="24" name="Right Arrow 23"/>
          <p:cNvSpPr/>
          <p:nvPr/>
        </p:nvSpPr>
        <p:spPr>
          <a:xfrm>
            <a:off x="4976935" y="2590800"/>
            <a:ext cx="457200" cy="2667000"/>
          </a:xfrm>
          <a:prstGeom prst="rightArrow">
            <a:avLst/>
          </a:prstGeom>
          <a:gradFill>
            <a:gsLst>
              <a:gs pos="0">
                <a:schemeClr val="tx2"/>
              </a:gs>
              <a:gs pos="50000">
                <a:schemeClr val="accent1"/>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6357879" y="6536377"/>
            <a:ext cx="2750625" cy="276999"/>
          </a:xfrm>
          <a:prstGeom prst="rect">
            <a:avLst/>
          </a:prstGeom>
        </p:spPr>
        <p:txBody>
          <a:bodyPr wrap="none">
            <a:spAutoFit/>
          </a:bodyPr>
          <a:lstStyle/>
          <a:p>
            <a:r>
              <a:rPr lang="x-none" sz="1200">
                <a:hlinkClick r:id="rId13"/>
              </a:rPr>
              <a:t>www.centerforexecutivecoaching.com</a:t>
            </a:r>
            <a:endParaRPr lang="x-none" sz="1200"/>
          </a:p>
        </p:txBody>
      </p:sp>
    </p:spTree>
    <p:extLst>
      <p:ext uri="{BB962C8B-B14F-4D97-AF65-F5344CB8AC3E}">
        <p14:creationId xmlns:p14="http://schemas.microsoft.com/office/powerpoint/2010/main" val="30690345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323528" y="3356992"/>
            <a:ext cx="8798622" cy="1800200"/>
          </a:xfrm>
          <a:prstGeom prst="roundRect">
            <a:avLst>
              <a:gd name="adj" fmla="val 7919"/>
            </a:avLst>
          </a:prstGeom>
          <a:gradFill>
            <a:gsLst>
              <a:gs pos="28000">
                <a:srgbClr val="E6AC00"/>
              </a:gs>
              <a:gs pos="100000">
                <a:srgbClr val="FFC000"/>
              </a:gs>
            </a:gsLst>
            <a:lin ang="540000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 name="Rectangle 4"/>
          <p:cNvSpPr/>
          <p:nvPr/>
        </p:nvSpPr>
        <p:spPr>
          <a:xfrm>
            <a:off x="0" y="1124744"/>
            <a:ext cx="6479704" cy="936104"/>
          </a:xfrm>
          <a:prstGeom prst="rect">
            <a:avLst/>
          </a:prstGeom>
          <a:gradFill>
            <a:gsLst>
              <a:gs pos="28000">
                <a:schemeClr val="tx2"/>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 name="Rectangle 3"/>
          <p:cNvSpPr/>
          <p:nvPr/>
        </p:nvSpPr>
        <p:spPr>
          <a:xfrm>
            <a:off x="251520" y="1268760"/>
            <a:ext cx="8493130" cy="1151084"/>
          </a:xfrm>
          <a:prstGeom prst="rect">
            <a:avLst/>
          </a:prstGeom>
        </p:spPr>
        <p:txBody>
          <a:bodyPr wrap="none">
            <a:spAutoFit/>
          </a:bodyPr>
          <a:lstStyle/>
          <a:p>
            <a:pPr fontAlgn="base">
              <a:lnSpc>
                <a:spcPct val="70000"/>
              </a:lnSpc>
              <a:spcBef>
                <a:spcPts val="600"/>
              </a:spcBef>
              <a:spcAft>
                <a:spcPct val="0"/>
              </a:spcAft>
              <a:defRPr/>
            </a:pPr>
            <a:r>
              <a:rPr lang="en-US" sz="4400" b="1" dirty="0" smtClean="0">
                <a:latin typeface="Arial" charset="0"/>
                <a:cs typeface="Arial" charset="0"/>
                <a:sym typeface="Arial" charset="0"/>
              </a:rPr>
              <a:t>ICF- Accredited Coach Training</a:t>
            </a:r>
            <a:r>
              <a:rPr lang="en-US" sz="4400" dirty="0" smtClean="0">
                <a:latin typeface="Arial" charset="0"/>
                <a:cs typeface="Arial" charset="0"/>
                <a:sym typeface="Arial" charset="0"/>
              </a:rPr>
              <a:t> </a:t>
            </a:r>
          </a:p>
          <a:p>
            <a:pPr fontAlgn="base">
              <a:lnSpc>
                <a:spcPct val="70000"/>
              </a:lnSpc>
              <a:spcBef>
                <a:spcPts val="600"/>
              </a:spcBef>
              <a:spcAft>
                <a:spcPct val="0"/>
              </a:spcAft>
              <a:defRPr/>
            </a:pPr>
            <a:r>
              <a:rPr lang="en-US" sz="4400" dirty="0" smtClean="0">
                <a:latin typeface="Arial" charset="0"/>
                <a:cs typeface="Arial" charset="0"/>
                <a:sym typeface="Arial" charset="0"/>
              </a:rPr>
              <a:t>For Mental Health Professionals</a:t>
            </a:r>
            <a:endParaRPr lang="en-US" sz="4400" b="1" dirty="0" smtClean="0">
              <a:effectLst>
                <a:outerShdw blurRad="38100" dist="38100" dir="2700000" algn="tl">
                  <a:srgbClr val="000000">
                    <a:alpha val="43137"/>
                  </a:srgbClr>
                </a:outerShdw>
              </a:effectLst>
              <a:latin typeface="Arial" charset="0"/>
              <a:cs typeface="Arial" charset="0"/>
              <a:sym typeface="Arial" charset="0"/>
            </a:endParaRPr>
          </a:p>
        </p:txBody>
      </p:sp>
      <p:sp>
        <p:nvSpPr>
          <p:cNvPr id="6" name="Rectangle 5"/>
          <p:cNvSpPr/>
          <p:nvPr/>
        </p:nvSpPr>
        <p:spPr>
          <a:xfrm>
            <a:off x="576064" y="3789040"/>
            <a:ext cx="8567936" cy="1440394"/>
          </a:xfrm>
          <a:prstGeom prst="rect">
            <a:avLst/>
          </a:prstGeom>
        </p:spPr>
        <p:txBody>
          <a:bodyPr wrap="square">
            <a:spAutoFit/>
          </a:bodyPr>
          <a:lstStyle/>
          <a:p>
            <a:pPr fontAlgn="base">
              <a:lnSpc>
                <a:spcPct val="70000"/>
              </a:lnSpc>
              <a:spcBef>
                <a:spcPts val="300"/>
              </a:spcBef>
              <a:spcAft>
                <a:spcPct val="0"/>
              </a:spcAft>
              <a:defRPr/>
            </a:pPr>
            <a:r>
              <a:rPr lang="en-US" sz="2400" b="1" dirty="0">
                <a:latin typeface="Arial" charset="0"/>
                <a:cs typeface="Arial" charset="0"/>
                <a:sym typeface="Arial" charset="0"/>
              </a:rPr>
              <a:t>Andrew </a:t>
            </a:r>
            <a:r>
              <a:rPr lang="en-US" sz="2400" b="1" dirty="0" err="1" smtClean="0">
                <a:latin typeface="Arial" charset="0"/>
                <a:cs typeface="Arial" charset="0"/>
                <a:sym typeface="Arial" charset="0"/>
              </a:rPr>
              <a:t>Neitlich</a:t>
            </a:r>
            <a:r>
              <a:rPr lang="en-US" sz="2400" b="1" dirty="0" smtClean="0">
                <a:latin typeface="Arial" charset="0"/>
                <a:cs typeface="Arial" charset="0"/>
                <a:sym typeface="Arial" charset="0"/>
              </a:rPr>
              <a:t>	</a:t>
            </a:r>
            <a:r>
              <a:rPr lang="en-US" sz="1600" b="1" dirty="0">
                <a:latin typeface="Arial" charset="0"/>
                <a:cs typeface="Arial" charset="0"/>
                <a:sym typeface="Arial" charset="0"/>
              </a:rPr>
              <a:t> </a:t>
            </a:r>
            <a:r>
              <a:rPr lang="en-US" sz="1600" b="1" dirty="0" smtClean="0">
                <a:latin typeface="Arial" charset="0"/>
                <a:cs typeface="Arial" charset="0"/>
                <a:sym typeface="Arial" charset="0"/>
              </a:rPr>
              <a:t>   	 </a:t>
            </a:r>
            <a:r>
              <a:rPr lang="en-US" sz="2400" b="1" dirty="0">
                <a:latin typeface="Arial" charset="0"/>
                <a:cs typeface="Arial" charset="0"/>
                <a:sym typeface="Arial" charset="0"/>
              </a:rPr>
              <a:t> </a:t>
            </a:r>
            <a:r>
              <a:rPr lang="en-US" sz="2400" b="1" dirty="0" smtClean="0">
                <a:latin typeface="Arial" charset="0"/>
                <a:cs typeface="Arial" charset="0"/>
                <a:sym typeface="Arial" charset="0"/>
              </a:rPr>
              <a:t> David Brendel</a:t>
            </a:r>
          </a:p>
          <a:p>
            <a:pPr fontAlgn="base">
              <a:lnSpc>
                <a:spcPct val="70000"/>
              </a:lnSpc>
              <a:spcBef>
                <a:spcPts val="300"/>
              </a:spcBef>
              <a:spcAft>
                <a:spcPct val="0"/>
              </a:spcAft>
              <a:defRPr/>
            </a:pPr>
            <a:r>
              <a:rPr lang="en-US" sz="1600" smtClean="0">
                <a:latin typeface="Arial" charset="0"/>
                <a:cs typeface="Arial" charset="0"/>
                <a:sym typeface="Arial" charset="0"/>
              </a:rPr>
              <a:t>Center </a:t>
            </a:r>
            <a:r>
              <a:rPr lang="en-US" sz="1600" dirty="0" smtClean="0">
                <a:latin typeface="Arial" charset="0"/>
                <a:cs typeface="Arial" charset="0"/>
                <a:sym typeface="Arial" charset="0"/>
              </a:rPr>
              <a:t>for Executive Coaching	    Leading Minds Executive &amp; Personal Coaching</a:t>
            </a:r>
          </a:p>
          <a:p>
            <a:pPr fontAlgn="base">
              <a:lnSpc>
                <a:spcPct val="70000"/>
              </a:lnSpc>
              <a:spcBef>
                <a:spcPts val="300"/>
              </a:spcBef>
              <a:spcAft>
                <a:spcPct val="0"/>
              </a:spcAft>
              <a:defRPr/>
            </a:pPr>
            <a:r>
              <a:rPr lang="en-US" sz="1600" dirty="0" smtClean="0">
                <a:latin typeface="Arial" charset="0"/>
                <a:cs typeface="Arial" charset="0"/>
                <a:sym typeface="Arial" charset="0"/>
                <a:hlinkClick r:id="rId2"/>
              </a:rPr>
              <a:t>www.centerforexecutivecoaching.com</a:t>
            </a:r>
            <a:r>
              <a:rPr lang="en-US" sz="1600" dirty="0" smtClean="0">
                <a:latin typeface="Arial" charset="0"/>
                <a:cs typeface="Arial" charset="0"/>
                <a:sym typeface="Arial" charset="0"/>
              </a:rPr>
              <a:t>	    </a:t>
            </a:r>
            <a:r>
              <a:rPr lang="en-US" sz="1600" dirty="0" smtClean="0">
                <a:latin typeface="Arial" charset="0"/>
                <a:cs typeface="Arial" charset="0"/>
                <a:sym typeface="Arial" charset="0"/>
                <a:hlinkClick r:id="rId3"/>
              </a:rPr>
              <a:t>www.LeadingMindsExecutiveCoaching.com</a:t>
            </a:r>
            <a:endParaRPr lang="en-US" sz="1600" dirty="0" smtClean="0">
              <a:latin typeface="Arial" charset="0"/>
              <a:cs typeface="Arial" charset="0"/>
              <a:sym typeface="Arial" charset="0"/>
            </a:endParaRPr>
          </a:p>
          <a:p>
            <a:pPr fontAlgn="base">
              <a:lnSpc>
                <a:spcPct val="70000"/>
              </a:lnSpc>
              <a:spcBef>
                <a:spcPts val="300"/>
              </a:spcBef>
              <a:spcAft>
                <a:spcPct val="0"/>
              </a:spcAft>
              <a:defRPr/>
            </a:pPr>
            <a:r>
              <a:rPr lang="en-US" sz="1600" dirty="0" smtClean="0">
                <a:latin typeface="Arial" charset="0"/>
                <a:cs typeface="Arial" charset="0"/>
                <a:sym typeface="Arial" charset="0"/>
              </a:rPr>
              <a:t>941</a:t>
            </a:r>
            <a:r>
              <a:rPr lang="en-US" sz="1600" dirty="0">
                <a:latin typeface="Arial" charset="0"/>
                <a:cs typeface="Arial" charset="0"/>
                <a:sym typeface="Arial" charset="0"/>
              </a:rPr>
              <a:t>-539-</a:t>
            </a:r>
            <a:r>
              <a:rPr lang="en-US" sz="1600" dirty="0" smtClean="0">
                <a:latin typeface="Arial" charset="0"/>
                <a:cs typeface="Arial" charset="0"/>
                <a:sym typeface="Arial" charset="0"/>
              </a:rPr>
              <a:t>9623			    617-932-1548</a:t>
            </a:r>
            <a:endParaRPr lang="en-US" sz="1600" dirty="0">
              <a:latin typeface="Arial" charset="0"/>
              <a:cs typeface="Arial" charset="0"/>
              <a:sym typeface="Arial" charset="0"/>
            </a:endParaRPr>
          </a:p>
          <a:p>
            <a:pPr fontAlgn="base">
              <a:lnSpc>
                <a:spcPct val="70000"/>
              </a:lnSpc>
              <a:spcBef>
                <a:spcPts val="300"/>
              </a:spcBef>
              <a:spcAft>
                <a:spcPct val="0"/>
              </a:spcAft>
              <a:defRPr/>
            </a:pPr>
            <a:r>
              <a:rPr lang="en-US" sz="1600" dirty="0">
                <a:latin typeface="Arial" charset="0"/>
                <a:cs typeface="Arial" charset="0"/>
                <a:sym typeface="Arial" charset="0"/>
                <a:hlinkClick r:id="rId4"/>
              </a:rPr>
              <a:t>andrewneitlich@</a:t>
            </a:r>
            <a:r>
              <a:rPr lang="en-US" sz="1600" dirty="0" smtClean="0">
                <a:latin typeface="Arial" charset="0"/>
                <a:cs typeface="Arial" charset="0"/>
                <a:sym typeface="Arial" charset="0"/>
                <a:hlinkClick r:id="rId4"/>
              </a:rPr>
              <a:t>yahoo.com</a:t>
            </a:r>
            <a:r>
              <a:rPr lang="en-US" sz="1600" dirty="0" smtClean="0">
                <a:latin typeface="Arial" charset="0"/>
                <a:cs typeface="Arial" charset="0"/>
                <a:sym typeface="Arial" charset="0"/>
              </a:rPr>
              <a:t>		    </a:t>
            </a:r>
            <a:r>
              <a:rPr lang="en-US" sz="1600" dirty="0" smtClean="0">
                <a:latin typeface="Arial" charset="0"/>
                <a:cs typeface="Arial" charset="0"/>
                <a:sym typeface="Arial" charset="0"/>
                <a:hlinkClick r:id="rId5"/>
              </a:rPr>
              <a:t>david@drdavidbrendel.com</a:t>
            </a:r>
            <a:r>
              <a:rPr lang="en-US" sz="1600" dirty="0" smtClean="0">
                <a:latin typeface="Arial" charset="0"/>
                <a:cs typeface="Arial" charset="0"/>
                <a:sym typeface="Arial" charset="0"/>
              </a:rPr>
              <a:t> </a:t>
            </a:r>
          </a:p>
          <a:p>
            <a:pPr fontAlgn="base">
              <a:lnSpc>
                <a:spcPct val="70000"/>
              </a:lnSpc>
              <a:spcBef>
                <a:spcPts val="300"/>
              </a:spcBef>
              <a:spcAft>
                <a:spcPct val="0"/>
              </a:spcAft>
              <a:defRPr/>
            </a:pPr>
            <a:endParaRPr lang="en-US" dirty="0">
              <a:latin typeface="Arial" charset="0"/>
              <a:cs typeface="Arial" charset="0"/>
              <a:sym typeface="Arial" charset="0"/>
            </a:endParaRPr>
          </a:p>
        </p:txBody>
      </p:sp>
    </p:spTree>
    <p:extLst>
      <p:ext uri="{BB962C8B-B14F-4D97-AF65-F5344CB8AC3E}">
        <p14:creationId xmlns:p14="http://schemas.microsoft.com/office/powerpoint/2010/main" val="26893911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0032" y="1143000"/>
            <a:ext cx="4429125" cy="5715000"/>
          </a:xfrm>
          <a:prstGeom prst="rect">
            <a:avLst/>
          </a:prstGeom>
        </p:spPr>
      </p:pic>
      <p:sp>
        <p:nvSpPr>
          <p:cNvPr id="7" name="Rectangle 6"/>
          <p:cNvSpPr/>
          <p:nvPr/>
        </p:nvSpPr>
        <p:spPr>
          <a:xfrm>
            <a:off x="-36512" y="1789073"/>
            <a:ext cx="8568952" cy="504056"/>
          </a:xfrm>
          <a:prstGeom prst="rect">
            <a:avLst/>
          </a:prstGeom>
          <a:gradFill>
            <a:gsLst>
              <a:gs pos="28000">
                <a:srgbClr val="DAA600"/>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Rectangle 1"/>
          <p:cNvSpPr/>
          <p:nvPr/>
        </p:nvSpPr>
        <p:spPr>
          <a:xfrm>
            <a:off x="1151112" y="420921"/>
            <a:ext cx="6336704" cy="1938992"/>
          </a:xfrm>
          <a:prstGeom prst="rect">
            <a:avLst/>
          </a:prstGeom>
        </p:spPr>
        <p:txBody>
          <a:bodyPr wrap="square">
            <a:spAutoFit/>
          </a:bodyPr>
          <a:lstStyle/>
          <a:p>
            <a:r>
              <a:rPr lang="x-none" sz="4000" b="1" smtClean="0">
                <a:solidFill>
                  <a:schemeClr val="tx2"/>
                </a:solidFill>
              </a:rPr>
              <a:t>Nearly</a:t>
            </a:r>
          </a:p>
          <a:p>
            <a:r>
              <a:rPr lang="x-none" sz="4000" b="1" smtClean="0">
                <a:solidFill>
                  <a:schemeClr val="tx2"/>
                </a:solidFill>
              </a:rPr>
              <a:t>Impossible</a:t>
            </a:r>
          </a:p>
          <a:p>
            <a:r>
              <a:rPr lang="x-none" sz="4000" b="1" smtClean="0">
                <a:solidFill>
                  <a:schemeClr val="bg1"/>
                </a:solidFill>
                <a:latin typeface="Arial Rounded MT Bold" pitchFamily="34" charset="0"/>
              </a:rPr>
              <a:t>Executive Challenges</a:t>
            </a:r>
          </a:p>
        </p:txBody>
      </p:sp>
      <p:sp>
        <p:nvSpPr>
          <p:cNvPr id="3" name="TextBox 2"/>
          <p:cNvSpPr txBox="1"/>
          <p:nvPr/>
        </p:nvSpPr>
        <p:spPr>
          <a:xfrm>
            <a:off x="54210" y="204897"/>
            <a:ext cx="1168910" cy="2215991"/>
          </a:xfrm>
          <a:prstGeom prst="rect">
            <a:avLst/>
          </a:prstGeom>
          <a:noFill/>
        </p:spPr>
        <p:txBody>
          <a:bodyPr wrap="none" rtlCol="0">
            <a:spAutoFit/>
          </a:bodyPr>
          <a:lstStyle/>
          <a:p>
            <a:r>
              <a:rPr lang="en-US" sz="13800" smtClean="0">
                <a:solidFill>
                  <a:srgbClr val="C00000"/>
                </a:solidFill>
                <a:effectLst>
                  <a:outerShdw blurRad="38100" dist="38100" dir="2700000" algn="tl">
                    <a:srgbClr val="000000">
                      <a:alpha val="43137"/>
                    </a:srgbClr>
                  </a:outerShdw>
                </a:effectLst>
              </a:rPr>
              <a:t>5</a:t>
            </a:r>
            <a:endParaRPr lang="x-none" sz="13800">
              <a:solidFill>
                <a:srgbClr val="C00000"/>
              </a:solidFill>
              <a:effectLst>
                <a:outerShdw blurRad="38100" dist="38100" dir="2700000" algn="tl">
                  <a:srgbClr val="000000">
                    <a:alpha val="43137"/>
                  </a:srgbClr>
                </a:outerShdw>
              </a:effectLst>
            </a:endParaRPr>
          </a:p>
        </p:txBody>
      </p:sp>
      <p:sp>
        <p:nvSpPr>
          <p:cNvPr id="4" name="Rectangle 3"/>
          <p:cNvSpPr/>
          <p:nvPr/>
        </p:nvSpPr>
        <p:spPr>
          <a:xfrm>
            <a:off x="251520" y="2737951"/>
            <a:ext cx="5544616" cy="3139321"/>
          </a:xfrm>
          <a:prstGeom prst="rect">
            <a:avLst/>
          </a:prstGeom>
        </p:spPr>
        <p:txBody>
          <a:bodyPr wrap="square">
            <a:spAutoFit/>
          </a:bodyPr>
          <a:lstStyle/>
          <a:p>
            <a:pPr marL="285750" indent="-285750">
              <a:buClr>
                <a:srgbClr val="FFC000"/>
              </a:buClr>
              <a:buFont typeface="Wingdings" pitchFamily="2" charset="2"/>
              <a:buChar char="§"/>
            </a:pPr>
            <a:r>
              <a:rPr lang="en-US" smtClean="0"/>
              <a:t>Do more with less…and less.</a:t>
            </a:r>
          </a:p>
          <a:p>
            <a:pPr marL="285750" indent="-285750">
              <a:buClr>
                <a:srgbClr val="FFC000"/>
              </a:buClr>
              <a:buFont typeface="Wingdings" pitchFamily="2" charset="2"/>
              <a:buChar char="§"/>
            </a:pPr>
            <a:endParaRPr lang="en-US" smtClean="0"/>
          </a:p>
          <a:p>
            <a:pPr marL="285750" indent="-285750">
              <a:buClr>
                <a:srgbClr val="FFC000"/>
              </a:buClr>
              <a:buFont typeface="Wingdings" pitchFamily="2" charset="2"/>
              <a:buChar char="§"/>
            </a:pPr>
            <a:r>
              <a:rPr lang="en-US" smtClean="0"/>
              <a:t>Cope with ridiculous levels of uncertainty,  volatility, and blindingly rapid change.</a:t>
            </a:r>
          </a:p>
          <a:p>
            <a:pPr marL="285750" indent="-285750">
              <a:buClr>
                <a:srgbClr val="FFC000"/>
              </a:buClr>
              <a:buFont typeface="Wingdings" pitchFamily="2" charset="2"/>
              <a:buChar char="§"/>
            </a:pPr>
            <a:endParaRPr lang="en-US" smtClean="0"/>
          </a:p>
          <a:p>
            <a:pPr marL="285750" indent="-285750">
              <a:buClr>
                <a:srgbClr val="FFC000"/>
              </a:buClr>
              <a:buFont typeface="Wingdings" pitchFamily="2" charset="2"/>
              <a:buChar char="§"/>
            </a:pPr>
            <a:r>
              <a:rPr lang="en-US" smtClean="0"/>
              <a:t>Manage a gut-wrenching level of complexity.</a:t>
            </a:r>
          </a:p>
          <a:p>
            <a:pPr marL="285750" indent="-285750">
              <a:buClr>
                <a:srgbClr val="FFC000"/>
              </a:buClr>
              <a:buFont typeface="Wingdings" pitchFamily="2" charset="2"/>
              <a:buChar char="§"/>
            </a:pPr>
            <a:endParaRPr lang="en-US" smtClean="0"/>
          </a:p>
          <a:p>
            <a:pPr marL="285750" indent="-285750">
              <a:buClr>
                <a:srgbClr val="FFC000"/>
              </a:buClr>
              <a:buFont typeface="Wingdings" pitchFamily="2" charset="2"/>
              <a:buChar char="§"/>
            </a:pPr>
            <a:r>
              <a:rPr lang="en-US" smtClean="0"/>
              <a:t>Engage and mobilize people authentically </a:t>
            </a:r>
          </a:p>
          <a:p>
            <a:pPr>
              <a:buClr>
                <a:srgbClr val="FFC000"/>
              </a:buClr>
            </a:pPr>
            <a:r>
              <a:rPr lang="en-US" smtClean="0"/>
              <a:t>     and ethically, even from great distances.</a:t>
            </a:r>
          </a:p>
          <a:p>
            <a:pPr marL="285750" indent="-285750">
              <a:buClr>
                <a:srgbClr val="FFC000"/>
              </a:buClr>
              <a:buFont typeface="Wingdings" pitchFamily="2" charset="2"/>
              <a:buChar char="§"/>
            </a:pPr>
            <a:endParaRPr lang="en-US" smtClean="0"/>
          </a:p>
          <a:p>
            <a:pPr marL="285750" indent="-285750">
              <a:buClr>
                <a:srgbClr val="FFC000"/>
              </a:buClr>
              <a:buFont typeface="Wingdings" pitchFamily="2" charset="2"/>
              <a:buChar char="§"/>
            </a:pPr>
            <a:r>
              <a:rPr lang="en-US" smtClean="0"/>
              <a:t>Don’t burn out!</a:t>
            </a:r>
            <a:endParaRPr lang="x-none"/>
          </a:p>
        </p:txBody>
      </p:sp>
      <p:sp>
        <p:nvSpPr>
          <p:cNvPr id="12" name="Rectangle 11"/>
          <p:cNvSpPr/>
          <p:nvPr/>
        </p:nvSpPr>
        <p:spPr>
          <a:xfrm>
            <a:off x="6357879" y="6536377"/>
            <a:ext cx="2750625" cy="276999"/>
          </a:xfrm>
          <a:prstGeom prst="rect">
            <a:avLst/>
          </a:prstGeom>
          <a:solidFill>
            <a:schemeClr val="bg1">
              <a:alpha val="54000"/>
            </a:schemeClr>
          </a:solidFill>
        </p:spPr>
        <p:txBody>
          <a:bodyPr wrap="none">
            <a:spAutoFit/>
          </a:bodyPr>
          <a:lstStyle/>
          <a:p>
            <a:r>
              <a:rPr lang="x-none" sz="1200">
                <a:hlinkClick r:id="rId3"/>
              </a:rPr>
              <a:t>www.centerforexecutivecoaching.com</a:t>
            </a:r>
            <a:endParaRPr lang="x-none" sz="1200"/>
          </a:p>
        </p:txBody>
      </p:sp>
    </p:spTree>
    <p:extLst>
      <p:ext uri="{BB962C8B-B14F-4D97-AF65-F5344CB8AC3E}">
        <p14:creationId xmlns:p14="http://schemas.microsoft.com/office/powerpoint/2010/main" val="25786000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6056" y="1916832"/>
            <a:ext cx="3510864" cy="5039518"/>
          </a:xfrm>
          <a:prstGeom prst="rect">
            <a:avLst/>
          </a:prstGeom>
        </p:spPr>
      </p:pic>
      <p:sp>
        <p:nvSpPr>
          <p:cNvPr id="7" name="Rectangle 6"/>
          <p:cNvSpPr/>
          <p:nvPr/>
        </p:nvSpPr>
        <p:spPr>
          <a:xfrm>
            <a:off x="-18826" y="636945"/>
            <a:ext cx="7111106" cy="559807"/>
          </a:xfrm>
          <a:prstGeom prst="rect">
            <a:avLst/>
          </a:prstGeom>
          <a:gradFill>
            <a:gsLst>
              <a:gs pos="28000">
                <a:srgbClr val="DAA600"/>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Rectangle 1"/>
          <p:cNvSpPr/>
          <p:nvPr/>
        </p:nvSpPr>
        <p:spPr>
          <a:xfrm>
            <a:off x="-18826" y="560874"/>
            <a:ext cx="6336704" cy="707886"/>
          </a:xfrm>
          <a:prstGeom prst="rect">
            <a:avLst/>
          </a:prstGeom>
        </p:spPr>
        <p:txBody>
          <a:bodyPr wrap="square">
            <a:spAutoFit/>
          </a:bodyPr>
          <a:lstStyle/>
          <a:p>
            <a:r>
              <a:rPr lang="en-US" sz="4000" smtClean="0">
                <a:solidFill>
                  <a:schemeClr val="bg1"/>
                </a:solidFill>
                <a:latin typeface="Arial Rounded MT Bold" pitchFamily="34" charset="0"/>
                <a:cs typeface="Arial" charset="0"/>
                <a:sym typeface="Arial" charset="0"/>
              </a:rPr>
              <a:t>CHALLENGE 1</a:t>
            </a:r>
          </a:p>
        </p:txBody>
      </p:sp>
      <p:sp>
        <p:nvSpPr>
          <p:cNvPr id="4" name="Rectangle 3"/>
          <p:cNvSpPr/>
          <p:nvPr/>
        </p:nvSpPr>
        <p:spPr>
          <a:xfrm>
            <a:off x="251520" y="2636912"/>
            <a:ext cx="4464496" cy="2923877"/>
          </a:xfrm>
          <a:prstGeom prst="rect">
            <a:avLst/>
          </a:prstGeom>
        </p:spPr>
        <p:txBody>
          <a:bodyPr wrap="square">
            <a:spAutoFit/>
          </a:bodyPr>
          <a:lstStyle/>
          <a:p>
            <a:pPr marL="285750" indent="-285750">
              <a:spcBef>
                <a:spcPts val="1200"/>
              </a:spcBef>
              <a:buClr>
                <a:srgbClr val="FFC000"/>
              </a:buClr>
              <a:buFont typeface="Wingdings" pitchFamily="2" charset="2"/>
              <a:buChar char="§"/>
            </a:pPr>
            <a:r>
              <a:rPr lang="en-US" smtClean="0"/>
              <a:t>Waves of layoffs</a:t>
            </a:r>
          </a:p>
          <a:p>
            <a:pPr marL="285750" indent="-285750">
              <a:spcBef>
                <a:spcPts val="1200"/>
              </a:spcBef>
              <a:buClr>
                <a:srgbClr val="FFC000"/>
              </a:buClr>
              <a:buFont typeface="Wingdings" pitchFamily="2" charset="2"/>
              <a:buChar char="§"/>
            </a:pPr>
            <a:r>
              <a:rPr lang="en-US" smtClean="0"/>
              <a:t>Spans of control grow larger</a:t>
            </a:r>
          </a:p>
          <a:p>
            <a:pPr marL="285750" indent="-285750">
              <a:spcBef>
                <a:spcPts val="1200"/>
              </a:spcBef>
              <a:buClr>
                <a:srgbClr val="FFC000"/>
              </a:buClr>
              <a:buFont typeface="Wingdings" pitchFamily="2" charset="2"/>
              <a:buChar char="§"/>
            </a:pPr>
            <a:r>
              <a:rPr lang="en-US" smtClean="0"/>
              <a:t>Productivity improvements are often implemented poorly, while budgets are cut anyway</a:t>
            </a:r>
          </a:p>
          <a:p>
            <a:pPr marL="285750" indent="-285750">
              <a:spcBef>
                <a:spcPts val="1200"/>
              </a:spcBef>
              <a:buClr>
                <a:srgbClr val="FFC000"/>
              </a:buClr>
              <a:buFont typeface="Wingdings" pitchFamily="2" charset="2"/>
              <a:buChar char="§"/>
            </a:pPr>
            <a:r>
              <a:rPr lang="en-US" smtClean="0"/>
              <a:t>Perception that many companies have cut “into the bone”</a:t>
            </a:r>
          </a:p>
          <a:p>
            <a:pPr marL="285750" indent="-285750">
              <a:spcBef>
                <a:spcPts val="1200"/>
              </a:spcBef>
              <a:buClr>
                <a:srgbClr val="FFC000"/>
              </a:buClr>
              <a:buFont typeface="Wingdings" pitchFamily="2" charset="2"/>
              <a:buChar char="§"/>
            </a:pPr>
            <a:r>
              <a:rPr lang="en-US" smtClean="0"/>
              <a:t>Number of initiatives continues to grow</a:t>
            </a:r>
            <a:endParaRPr lang="x-none"/>
          </a:p>
        </p:txBody>
      </p:sp>
      <p:sp>
        <p:nvSpPr>
          <p:cNvPr id="6" name="Rectangle 5"/>
          <p:cNvSpPr/>
          <p:nvPr/>
        </p:nvSpPr>
        <p:spPr>
          <a:xfrm>
            <a:off x="107504" y="1124744"/>
            <a:ext cx="7322838" cy="923330"/>
          </a:xfrm>
          <a:prstGeom prst="rect">
            <a:avLst/>
          </a:prstGeom>
        </p:spPr>
        <p:txBody>
          <a:bodyPr wrap="none">
            <a:spAutoFit/>
          </a:bodyPr>
          <a:lstStyle/>
          <a:p>
            <a:r>
              <a:rPr lang="en-US" sz="5400" b="1" smtClean="0">
                <a:solidFill>
                  <a:schemeClr val="tx2"/>
                </a:solidFill>
              </a:rPr>
              <a:t>Do more</a:t>
            </a:r>
            <a:r>
              <a:rPr lang="en-US" sz="2400" b="1" smtClean="0">
                <a:solidFill>
                  <a:schemeClr val="tx2"/>
                </a:solidFill>
              </a:rPr>
              <a:t> </a:t>
            </a:r>
            <a:r>
              <a:rPr lang="en-US" sz="3200" b="1" smtClean="0">
                <a:solidFill>
                  <a:schemeClr val="tx2"/>
                </a:solidFill>
              </a:rPr>
              <a:t>with less</a:t>
            </a:r>
            <a:r>
              <a:rPr lang="en-US" sz="2400" b="1" smtClean="0">
                <a:solidFill>
                  <a:schemeClr val="tx2"/>
                </a:solidFill>
              </a:rPr>
              <a:t>… </a:t>
            </a:r>
            <a:r>
              <a:rPr lang="en-US" sz="2000" b="1" smtClean="0">
                <a:solidFill>
                  <a:schemeClr val="tx2"/>
                </a:solidFill>
              </a:rPr>
              <a:t>and less and less</a:t>
            </a:r>
            <a:endParaRPr lang="x-none" sz="2000" b="1">
              <a:solidFill>
                <a:schemeClr val="tx2"/>
              </a:solidFill>
            </a:endParaRPr>
          </a:p>
        </p:txBody>
      </p:sp>
      <p:sp>
        <p:nvSpPr>
          <p:cNvPr id="10" name="Rectangle 9"/>
          <p:cNvSpPr/>
          <p:nvPr/>
        </p:nvSpPr>
        <p:spPr>
          <a:xfrm>
            <a:off x="6357879" y="6536377"/>
            <a:ext cx="2750625" cy="276999"/>
          </a:xfrm>
          <a:prstGeom prst="rect">
            <a:avLst/>
          </a:prstGeom>
          <a:solidFill>
            <a:schemeClr val="bg1"/>
          </a:solidFill>
        </p:spPr>
        <p:txBody>
          <a:bodyPr wrap="none">
            <a:spAutoFit/>
          </a:bodyPr>
          <a:lstStyle/>
          <a:p>
            <a:r>
              <a:rPr lang="x-none" sz="1200">
                <a:hlinkClick r:id="rId3"/>
              </a:rPr>
              <a:t>www.centerforexecutivecoaching.com</a:t>
            </a:r>
            <a:endParaRPr lang="x-none" sz="1200"/>
          </a:p>
        </p:txBody>
      </p:sp>
    </p:spTree>
    <p:extLst>
      <p:ext uri="{BB962C8B-B14F-4D97-AF65-F5344CB8AC3E}">
        <p14:creationId xmlns:p14="http://schemas.microsoft.com/office/powerpoint/2010/main" val="38690197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5856" y="2165683"/>
            <a:ext cx="5760640" cy="4719702"/>
          </a:xfrm>
          <a:prstGeom prst="rect">
            <a:avLst/>
          </a:prstGeom>
        </p:spPr>
      </p:pic>
      <p:sp>
        <p:nvSpPr>
          <p:cNvPr id="7" name="Rectangle 6"/>
          <p:cNvSpPr/>
          <p:nvPr/>
        </p:nvSpPr>
        <p:spPr>
          <a:xfrm>
            <a:off x="-18826" y="636945"/>
            <a:ext cx="7111106" cy="559807"/>
          </a:xfrm>
          <a:prstGeom prst="rect">
            <a:avLst/>
          </a:prstGeom>
          <a:gradFill>
            <a:gsLst>
              <a:gs pos="28000">
                <a:srgbClr val="DAA600"/>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Rectangle 1"/>
          <p:cNvSpPr/>
          <p:nvPr/>
        </p:nvSpPr>
        <p:spPr>
          <a:xfrm>
            <a:off x="-18826" y="560874"/>
            <a:ext cx="6336704" cy="707886"/>
          </a:xfrm>
          <a:prstGeom prst="rect">
            <a:avLst/>
          </a:prstGeom>
        </p:spPr>
        <p:txBody>
          <a:bodyPr wrap="square">
            <a:spAutoFit/>
          </a:bodyPr>
          <a:lstStyle/>
          <a:p>
            <a:r>
              <a:rPr lang="en-US" sz="4000" smtClean="0">
                <a:solidFill>
                  <a:schemeClr val="bg1"/>
                </a:solidFill>
                <a:latin typeface="Arial Rounded MT Bold" pitchFamily="34" charset="0"/>
                <a:cs typeface="Arial" charset="0"/>
                <a:sym typeface="Arial" charset="0"/>
              </a:rPr>
              <a:t>CHALLENGE 2</a:t>
            </a:r>
          </a:p>
        </p:txBody>
      </p:sp>
      <p:sp>
        <p:nvSpPr>
          <p:cNvPr id="6" name="Rectangle 5"/>
          <p:cNvSpPr/>
          <p:nvPr/>
        </p:nvSpPr>
        <p:spPr>
          <a:xfrm>
            <a:off x="102665" y="1268760"/>
            <a:ext cx="6543394" cy="892552"/>
          </a:xfrm>
          <a:prstGeom prst="rect">
            <a:avLst/>
          </a:prstGeom>
        </p:spPr>
        <p:txBody>
          <a:bodyPr wrap="none">
            <a:spAutoFit/>
          </a:bodyPr>
          <a:lstStyle/>
          <a:p>
            <a:r>
              <a:rPr lang="en-US" sz="2800" b="1" smtClean="0">
                <a:solidFill>
                  <a:schemeClr val="tx2"/>
                </a:solidFill>
              </a:rPr>
              <a:t>Cope</a:t>
            </a:r>
            <a:r>
              <a:rPr lang="en-US" sz="2400" b="1" smtClean="0">
                <a:solidFill>
                  <a:schemeClr val="tx2"/>
                </a:solidFill>
              </a:rPr>
              <a:t> with ridiculous levels of uncertainty, </a:t>
            </a:r>
          </a:p>
          <a:p>
            <a:r>
              <a:rPr lang="en-US" sz="2400" b="1" smtClean="0">
                <a:solidFill>
                  <a:schemeClr val="tx2"/>
                </a:solidFill>
              </a:rPr>
              <a:t>volatility, and blindingly rapid change</a:t>
            </a:r>
            <a:endParaRPr lang="x-none" sz="900" b="1">
              <a:solidFill>
                <a:schemeClr val="tx2"/>
              </a:solidFill>
            </a:endParaRPr>
          </a:p>
        </p:txBody>
      </p:sp>
      <p:sp>
        <p:nvSpPr>
          <p:cNvPr id="11" name="Rectangle 10"/>
          <p:cNvSpPr/>
          <p:nvPr/>
        </p:nvSpPr>
        <p:spPr>
          <a:xfrm>
            <a:off x="251520" y="2636912"/>
            <a:ext cx="4464496" cy="2954655"/>
          </a:xfrm>
          <a:prstGeom prst="rect">
            <a:avLst/>
          </a:prstGeom>
        </p:spPr>
        <p:txBody>
          <a:bodyPr wrap="square">
            <a:spAutoFit/>
          </a:bodyPr>
          <a:lstStyle/>
          <a:p>
            <a:pPr marL="285750" indent="-285750">
              <a:spcBef>
                <a:spcPts val="1200"/>
              </a:spcBef>
              <a:buClr>
                <a:srgbClr val="FFC000"/>
              </a:buClr>
              <a:buFont typeface="Wingdings" pitchFamily="2" charset="2"/>
              <a:buChar char="§"/>
            </a:pPr>
            <a:r>
              <a:rPr lang="en-US" smtClean="0"/>
              <a:t>Overnight economic shocks</a:t>
            </a:r>
          </a:p>
          <a:p>
            <a:pPr marL="285750" indent="-285750">
              <a:spcBef>
                <a:spcPts val="1200"/>
              </a:spcBef>
              <a:buClr>
                <a:srgbClr val="FFC000"/>
              </a:buClr>
              <a:buFont typeface="Wingdings" pitchFamily="2" charset="2"/>
              <a:buChar char="§"/>
            </a:pPr>
            <a:r>
              <a:rPr lang="en-US" smtClean="0"/>
              <a:t>Technology disruptions</a:t>
            </a:r>
          </a:p>
          <a:p>
            <a:pPr marL="285750" indent="-285750">
              <a:spcBef>
                <a:spcPts val="1200"/>
              </a:spcBef>
              <a:buClr>
                <a:srgbClr val="FFC000"/>
              </a:buClr>
              <a:buFont typeface="Wingdings" pitchFamily="2" charset="2"/>
              <a:buChar char="§"/>
            </a:pPr>
            <a:r>
              <a:rPr lang="en-US" smtClean="0"/>
              <a:t>Instant overseas competition</a:t>
            </a:r>
          </a:p>
          <a:p>
            <a:pPr marL="285750" indent="-285750">
              <a:spcBef>
                <a:spcPts val="1200"/>
              </a:spcBef>
              <a:buClr>
                <a:srgbClr val="FFC000"/>
              </a:buClr>
              <a:buFont typeface="Wingdings" pitchFamily="2" charset="2"/>
              <a:buChar char="§"/>
            </a:pPr>
            <a:r>
              <a:rPr lang="en-US" smtClean="0"/>
              <a:t>Unanticipated disasters</a:t>
            </a:r>
          </a:p>
          <a:p>
            <a:pPr marL="285750" indent="-285750">
              <a:spcBef>
                <a:spcPts val="1200"/>
              </a:spcBef>
              <a:buClr>
                <a:srgbClr val="FFC000"/>
              </a:buClr>
              <a:buFont typeface="Wingdings" pitchFamily="2" charset="2"/>
              <a:buChar char="§"/>
            </a:pPr>
            <a:r>
              <a:rPr lang="en-US" smtClean="0"/>
              <a:t>Corporate scandals</a:t>
            </a:r>
          </a:p>
          <a:p>
            <a:pPr marL="285750" indent="-285750">
              <a:spcBef>
                <a:spcPts val="1200"/>
              </a:spcBef>
              <a:buClr>
                <a:srgbClr val="FFC000"/>
              </a:buClr>
              <a:buFont typeface="Wingdings" pitchFamily="2" charset="2"/>
              <a:buChar char="§"/>
            </a:pPr>
            <a:r>
              <a:rPr lang="en-US" smtClean="0"/>
              <a:t>Incredibly fickle consumers</a:t>
            </a:r>
          </a:p>
          <a:p>
            <a:pPr marL="285750" indent="-285750">
              <a:spcBef>
                <a:spcPts val="1200"/>
              </a:spcBef>
              <a:buClr>
                <a:srgbClr val="FFC000"/>
              </a:buClr>
              <a:buFont typeface="Wingdings" pitchFamily="2" charset="2"/>
              <a:buChar char="§"/>
            </a:pPr>
            <a:r>
              <a:rPr lang="en-US" smtClean="0"/>
              <a:t>Sudden government intervention</a:t>
            </a:r>
            <a:endParaRPr lang="x-none"/>
          </a:p>
        </p:txBody>
      </p:sp>
      <p:sp>
        <p:nvSpPr>
          <p:cNvPr id="10" name="Rectangle 9"/>
          <p:cNvSpPr/>
          <p:nvPr/>
        </p:nvSpPr>
        <p:spPr>
          <a:xfrm>
            <a:off x="6357879" y="6536377"/>
            <a:ext cx="2750625" cy="276999"/>
          </a:xfrm>
          <a:prstGeom prst="rect">
            <a:avLst/>
          </a:prstGeom>
        </p:spPr>
        <p:txBody>
          <a:bodyPr wrap="none">
            <a:spAutoFit/>
          </a:bodyPr>
          <a:lstStyle/>
          <a:p>
            <a:r>
              <a:rPr lang="x-none" sz="1200">
                <a:hlinkClick r:id="rId3"/>
              </a:rPr>
              <a:t>www.centerforexecutivecoaching.com</a:t>
            </a:r>
            <a:endParaRPr lang="x-none" sz="1200"/>
          </a:p>
        </p:txBody>
      </p:sp>
    </p:spTree>
    <p:extLst>
      <p:ext uri="{BB962C8B-B14F-4D97-AF65-F5344CB8AC3E}">
        <p14:creationId xmlns:p14="http://schemas.microsoft.com/office/powerpoint/2010/main" val="5694309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826" y="636945"/>
            <a:ext cx="7111106" cy="559807"/>
          </a:xfrm>
          <a:prstGeom prst="rect">
            <a:avLst/>
          </a:prstGeom>
          <a:gradFill>
            <a:gsLst>
              <a:gs pos="28000">
                <a:srgbClr val="DAA600"/>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Rectangle 1"/>
          <p:cNvSpPr/>
          <p:nvPr/>
        </p:nvSpPr>
        <p:spPr>
          <a:xfrm>
            <a:off x="-18826" y="560874"/>
            <a:ext cx="6336704" cy="707886"/>
          </a:xfrm>
          <a:prstGeom prst="rect">
            <a:avLst/>
          </a:prstGeom>
        </p:spPr>
        <p:txBody>
          <a:bodyPr wrap="square">
            <a:spAutoFit/>
          </a:bodyPr>
          <a:lstStyle/>
          <a:p>
            <a:r>
              <a:rPr lang="en-US" sz="4000" smtClean="0">
                <a:solidFill>
                  <a:schemeClr val="bg1"/>
                </a:solidFill>
                <a:latin typeface="Arial Rounded MT Bold" pitchFamily="34" charset="0"/>
                <a:cs typeface="Arial" charset="0"/>
                <a:sym typeface="Arial" charset="0"/>
              </a:rPr>
              <a:t>CHALLENGE 3</a:t>
            </a:r>
          </a:p>
        </p:txBody>
      </p:sp>
      <p:sp>
        <p:nvSpPr>
          <p:cNvPr id="6" name="Rectangle 5"/>
          <p:cNvSpPr/>
          <p:nvPr/>
        </p:nvSpPr>
        <p:spPr>
          <a:xfrm>
            <a:off x="102665" y="1268760"/>
            <a:ext cx="7617791" cy="523220"/>
          </a:xfrm>
          <a:prstGeom prst="rect">
            <a:avLst/>
          </a:prstGeom>
        </p:spPr>
        <p:txBody>
          <a:bodyPr wrap="none">
            <a:spAutoFit/>
          </a:bodyPr>
          <a:lstStyle/>
          <a:p>
            <a:r>
              <a:rPr lang="en-US" sz="2800" b="1" smtClean="0">
                <a:solidFill>
                  <a:schemeClr val="tx2"/>
                </a:solidFill>
              </a:rPr>
              <a:t>Manage gut-wrenching levels of complexity</a:t>
            </a:r>
            <a:endParaRPr lang="x-none" sz="900" b="1">
              <a:solidFill>
                <a:schemeClr val="tx2"/>
              </a:solidFill>
            </a:endParaRPr>
          </a:p>
        </p:txBody>
      </p:sp>
      <p:sp>
        <p:nvSpPr>
          <p:cNvPr id="11" name="Rectangle 10"/>
          <p:cNvSpPr/>
          <p:nvPr/>
        </p:nvSpPr>
        <p:spPr>
          <a:xfrm>
            <a:off x="179512" y="2214731"/>
            <a:ext cx="4464496" cy="3662541"/>
          </a:xfrm>
          <a:prstGeom prst="rect">
            <a:avLst/>
          </a:prstGeom>
        </p:spPr>
        <p:txBody>
          <a:bodyPr wrap="square">
            <a:spAutoFit/>
          </a:bodyPr>
          <a:lstStyle/>
          <a:p>
            <a:pPr marL="285750" indent="-285750">
              <a:spcBef>
                <a:spcPts val="1200"/>
              </a:spcBef>
              <a:buClr>
                <a:srgbClr val="FFC000"/>
              </a:buClr>
              <a:buFont typeface="Wingdings" pitchFamily="2" charset="2"/>
              <a:buChar char="§"/>
            </a:pPr>
            <a:r>
              <a:rPr lang="en-US" smtClean="0"/>
              <a:t>Vertical and/or horizontal layers</a:t>
            </a:r>
          </a:p>
          <a:p>
            <a:pPr marL="285750" indent="-285750">
              <a:spcBef>
                <a:spcPts val="1200"/>
              </a:spcBef>
              <a:buClr>
                <a:srgbClr val="FFC000"/>
              </a:buClr>
              <a:buFont typeface="Wingdings" pitchFamily="2" charset="2"/>
              <a:buChar char="§"/>
            </a:pPr>
            <a:r>
              <a:rPr lang="en-US" smtClean="0"/>
              <a:t>Multiple bosses </a:t>
            </a:r>
          </a:p>
          <a:p>
            <a:pPr marL="285750" indent="-285750">
              <a:spcBef>
                <a:spcPts val="1200"/>
              </a:spcBef>
              <a:buClr>
                <a:srgbClr val="FFC000"/>
              </a:buClr>
              <a:buFont typeface="Wingdings" pitchFamily="2" charset="2"/>
              <a:buChar char="§"/>
            </a:pPr>
            <a:r>
              <a:rPr lang="en-US" smtClean="0"/>
              <a:t>Global and cross-cultural mobilization</a:t>
            </a:r>
          </a:p>
          <a:p>
            <a:pPr marL="285750" indent="-285750">
              <a:spcBef>
                <a:spcPts val="1200"/>
              </a:spcBef>
              <a:buClr>
                <a:srgbClr val="FFC000"/>
              </a:buClr>
              <a:buFont typeface="Wingdings" pitchFamily="2" charset="2"/>
              <a:buChar char="§"/>
            </a:pPr>
            <a:r>
              <a:rPr lang="en-US" smtClean="0"/>
              <a:t>Everyone wants to be included</a:t>
            </a:r>
          </a:p>
          <a:p>
            <a:pPr marL="285750" indent="-285750">
              <a:spcBef>
                <a:spcPts val="1200"/>
              </a:spcBef>
              <a:buClr>
                <a:srgbClr val="FFC000"/>
              </a:buClr>
              <a:buFont typeface="Wingdings" pitchFamily="2" charset="2"/>
              <a:buChar char="§"/>
            </a:pPr>
            <a:r>
              <a:rPr lang="en-US" smtClean="0"/>
              <a:t>Uncertainty</a:t>
            </a:r>
          </a:p>
          <a:p>
            <a:pPr marL="285750" indent="-285750">
              <a:spcBef>
                <a:spcPts val="1200"/>
              </a:spcBef>
              <a:buClr>
                <a:srgbClr val="FFC000"/>
              </a:buClr>
              <a:buFont typeface="Wingdings" pitchFamily="2" charset="2"/>
              <a:buChar char="§"/>
            </a:pPr>
            <a:r>
              <a:rPr lang="en-US" smtClean="0"/>
              <a:t>Information overload</a:t>
            </a:r>
          </a:p>
          <a:p>
            <a:pPr marL="285750" indent="-285750">
              <a:spcBef>
                <a:spcPts val="1200"/>
              </a:spcBef>
              <a:buClr>
                <a:srgbClr val="FFC000"/>
              </a:buClr>
              <a:buFont typeface="Wingdings" pitchFamily="2" charset="2"/>
              <a:buChar char="§"/>
            </a:pPr>
            <a:r>
              <a:rPr lang="en-US" smtClean="0"/>
              <a:t>Changes in laws and regulatory requirements</a:t>
            </a:r>
          </a:p>
          <a:p>
            <a:pPr marL="285750" indent="-285750">
              <a:spcBef>
                <a:spcPts val="1200"/>
              </a:spcBef>
              <a:buClr>
                <a:srgbClr val="FFC000"/>
              </a:buClr>
              <a:buFont typeface="Wingdings" pitchFamily="2" charset="2"/>
              <a:buChar char="§"/>
            </a:pPr>
            <a:r>
              <a:rPr lang="en-US" smtClean="0"/>
              <a:t>New technologies</a:t>
            </a:r>
          </a:p>
        </p:txBody>
      </p:sp>
      <p:sp>
        <p:nvSpPr>
          <p:cNvPr id="9" name="Rectangle 8"/>
          <p:cNvSpPr/>
          <p:nvPr/>
        </p:nvSpPr>
        <p:spPr>
          <a:xfrm>
            <a:off x="6357879" y="6536377"/>
            <a:ext cx="2750625" cy="276999"/>
          </a:xfrm>
          <a:prstGeom prst="rect">
            <a:avLst/>
          </a:prstGeom>
        </p:spPr>
        <p:txBody>
          <a:bodyPr wrap="none">
            <a:spAutoFit/>
          </a:bodyPr>
          <a:lstStyle/>
          <a:p>
            <a:r>
              <a:rPr lang="x-none" sz="1200">
                <a:hlinkClick r:id="rId2"/>
              </a:rPr>
              <a:t>www.centerforexecutivecoaching.com</a:t>
            </a:r>
            <a:endParaRPr lang="x-none" sz="1200"/>
          </a:p>
        </p:txBody>
      </p:sp>
    </p:spTree>
    <p:extLst>
      <p:ext uri="{BB962C8B-B14F-4D97-AF65-F5344CB8AC3E}">
        <p14:creationId xmlns:p14="http://schemas.microsoft.com/office/powerpoint/2010/main" val="17912731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826" y="636945"/>
            <a:ext cx="7111106" cy="559807"/>
          </a:xfrm>
          <a:prstGeom prst="rect">
            <a:avLst/>
          </a:prstGeom>
          <a:gradFill>
            <a:gsLst>
              <a:gs pos="28000">
                <a:srgbClr val="DAA600"/>
              </a:gs>
              <a:gs pos="100000">
                <a:schemeClr val="bg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Rectangle 1"/>
          <p:cNvSpPr/>
          <p:nvPr/>
        </p:nvSpPr>
        <p:spPr>
          <a:xfrm>
            <a:off x="-18826" y="560874"/>
            <a:ext cx="6336704" cy="707886"/>
          </a:xfrm>
          <a:prstGeom prst="rect">
            <a:avLst/>
          </a:prstGeom>
        </p:spPr>
        <p:txBody>
          <a:bodyPr wrap="square">
            <a:spAutoFit/>
          </a:bodyPr>
          <a:lstStyle/>
          <a:p>
            <a:r>
              <a:rPr lang="en-US" sz="4000" smtClean="0">
                <a:solidFill>
                  <a:schemeClr val="bg1"/>
                </a:solidFill>
                <a:latin typeface="Arial Rounded MT Bold" pitchFamily="34" charset="0"/>
                <a:cs typeface="Arial" charset="0"/>
                <a:sym typeface="Arial" charset="0"/>
              </a:rPr>
              <a:t>CHALLENGE 4</a:t>
            </a:r>
          </a:p>
        </p:txBody>
      </p:sp>
      <p:sp>
        <p:nvSpPr>
          <p:cNvPr id="6" name="Rectangle 5"/>
          <p:cNvSpPr/>
          <p:nvPr/>
        </p:nvSpPr>
        <p:spPr>
          <a:xfrm>
            <a:off x="102665" y="1268760"/>
            <a:ext cx="5448928" cy="954107"/>
          </a:xfrm>
          <a:prstGeom prst="rect">
            <a:avLst/>
          </a:prstGeom>
        </p:spPr>
        <p:txBody>
          <a:bodyPr wrap="none">
            <a:spAutoFit/>
          </a:bodyPr>
          <a:lstStyle/>
          <a:p>
            <a:r>
              <a:rPr lang="en-US" sz="3200" b="1" smtClean="0">
                <a:solidFill>
                  <a:schemeClr val="tx2"/>
                </a:solidFill>
              </a:rPr>
              <a:t>Engage and mobilize </a:t>
            </a:r>
            <a:r>
              <a:rPr lang="en-US" sz="2400" b="1" smtClean="0">
                <a:solidFill>
                  <a:schemeClr val="tx2"/>
                </a:solidFill>
              </a:rPr>
              <a:t>people </a:t>
            </a:r>
          </a:p>
          <a:p>
            <a:r>
              <a:rPr lang="en-US" sz="2400" b="1" smtClean="0">
                <a:solidFill>
                  <a:schemeClr val="tx2"/>
                </a:solidFill>
              </a:rPr>
              <a:t>Authentically and ethically</a:t>
            </a:r>
            <a:endParaRPr lang="x-none" sz="800" b="1">
              <a:solidFill>
                <a:schemeClr val="tx2"/>
              </a:solidFill>
            </a:endParaRPr>
          </a:p>
        </p:txBody>
      </p:sp>
      <p:sp>
        <p:nvSpPr>
          <p:cNvPr id="11" name="Rectangle 10"/>
          <p:cNvSpPr/>
          <p:nvPr/>
        </p:nvSpPr>
        <p:spPr>
          <a:xfrm>
            <a:off x="179512" y="2636912"/>
            <a:ext cx="4464496" cy="3046988"/>
          </a:xfrm>
          <a:prstGeom prst="rect">
            <a:avLst/>
          </a:prstGeom>
        </p:spPr>
        <p:txBody>
          <a:bodyPr wrap="square">
            <a:spAutoFit/>
          </a:bodyPr>
          <a:lstStyle/>
          <a:p>
            <a:pPr marL="285750" indent="-285750">
              <a:spcBef>
                <a:spcPts val="1200"/>
              </a:spcBef>
              <a:buClr>
                <a:srgbClr val="FFC000"/>
              </a:buClr>
              <a:buFont typeface="Wingdings" pitchFamily="2" charset="2"/>
              <a:buChar char="§"/>
            </a:pPr>
            <a:r>
              <a:rPr lang="en-US" smtClean="0"/>
              <a:t>Employees are more cynical than ever about leadership</a:t>
            </a:r>
          </a:p>
          <a:p>
            <a:pPr marL="285750" indent="-285750">
              <a:spcBef>
                <a:spcPts val="1200"/>
              </a:spcBef>
              <a:buClr>
                <a:srgbClr val="FFC000"/>
              </a:buClr>
              <a:buFont typeface="Wingdings" pitchFamily="2" charset="2"/>
              <a:buChar char="§"/>
            </a:pPr>
            <a:r>
              <a:rPr lang="en-US" smtClean="0"/>
              <a:t>People hide behind email, texting, and social networking</a:t>
            </a:r>
          </a:p>
          <a:p>
            <a:pPr marL="285750" indent="-285750">
              <a:spcBef>
                <a:spcPts val="1200"/>
              </a:spcBef>
              <a:buClr>
                <a:srgbClr val="FFC000"/>
              </a:buClr>
              <a:buFont typeface="Wingdings" pitchFamily="2" charset="2"/>
              <a:buChar char="§"/>
            </a:pPr>
            <a:r>
              <a:rPr lang="en-US" smtClean="0"/>
              <a:t>It is as hard as ever to adapt to the fact that people communicate and process information differently</a:t>
            </a:r>
          </a:p>
          <a:p>
            <a:pPr marL="285750" indent="-285750">
              <a:spcBef>
                <a:spcPts val="1200"/>
              </a:spcBef>
              <a:buClr>
                <a:srgbClr val="FFC000"/>
              </a:buClr>
              <a:buFont typeface="Wingdings" pitchFamily="2" charset="2"/>
              <a:buChar char="§"/>
            </a:pPr>
            <a:r>
              <a:rPr lang="en-US" smtClean="0"/>
              <a:t>A new generation of workers demands to be inspired</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4000" y="2219265"/>
            <a:ext cx="6480720" cy="4234071"/>
          </a:xfrm>
          <a:prstGeom prst="rect">
            <a:avLst/>
          </a:prstGeom>
        </p:spPr>
      </p:pic>
      <p:sp>
        <p:nvSpPr>
          <p:cNvPr id="9" name="Rectangle 8"/>
          <p:cNvSpPr/>
          <p:nvPr/>
        </p:nvSpPr>
        <p:spPr>
          <a:xfrm>
            <a:off x="6357879" y="6536377"/>
            <a:ext cx="2750625" cy="276999"/>
          </a:xfrm>
          <a:prstGeom prst="rect">
            <a:avLst/>
          </a:prstGeom>
        </p:spPr>
        <p:txBody>
          <a:bodyPr wrap="none">
            <a:spAutoFit/>
          </a:bodyPr>
          <a:lstStyle/>
          <a:p>
            <a:r>
              <a:rPr lang="x-none" sz="1200">
                <a:hlinkClick r:id="rId3"/>
              </a:rPr>
              <a:t>www.centerforexecutivecoaching.com</a:t>
            </a:r>
            <a:endParaRPr lang="x-none" sz="1200"/>
          </a:p>
        </p:txBody>
      </p:sp>
    </p:spTree>
    <p:extLst>
      <p:ext uri="{BB962C8B-B14F-4D97-AF65-F5344CB8AC3E}">
        <p14:creationId xmlns:p14="http://schemas.microsoft.com/office/powerpoint/2010/main" val="3396275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617</TotalTime>
  <Words>2860</Words>
  <Application>Microsoft Macintosh PowerPoint</Application>
  <PresentationFormat>On-screen Show (4:3)</PresentationFormat>
  <Paragraphs>493</Paragraphs>
  <Slides>49</Slides>
  <Notes>0</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dc:creator>
  <cp:lastModifiedBy>David Brendel</cp:lastModifiedBy>
  <cp:revision>72</cp:revision>
  <dcterms:created xsi:type="dcterms:W3CDTF">2013-08-11T19:08:17Z</dcterms:created>
  <dcterms:modified xsi:type="dcterms:W3CDTF">2013-10-28T17:27:20Z</dcterms:modified>
</cp:coreProperties>
</file>